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73" r:id="rId2"/>
    <p:sldId id="274" r:id="rId3"/>
    <p:sldId id="336" r:id="rId4"/>
    <p:sldId id="337" r:id="rId5"/>
    <p:sldId id="349" r:id="rId6"/>
    <p:sldId id="338" r:id="rId7"/>
    <p:sldId id="350" r:id="rId8"/>
    <p:sldId id="351" r:id="rId9"/>
    <p:sldId id="352" r:id="rId10"/>
    <p:sldId id="369" r:id="rId11"/>
    <p:sldId id="374" r:id="rId12"/>
    <p:sldId id="353" r:id="rId13"/>
    <p:sldId id="339" r:id="rId14"/>
    <p:sldId id="343" r:id="rId15"/>
    <p:sldId id="344" r:id="rId16"/>
    <p:sldId id="340" r:id="rId17"/>
    <p:sldId id="354" r:id="rId18"/>
    <p:sldId id="355" r:id="rId19"/>
    <p:sldId id="356" r:id="rId20"/>
    <p:sldId id="357" r:id="rId21"/>
    <p:sldId id="358" r:id="rId22"/>
    <p:sldId id="359" r:id="rId23"/>
    <p:sldId id="371" r:id="rId24"/>
    <p:sldId id="360" r:id="rId25"/>
    <p:sldId id="372" r:id="rId26"/>
    <p:sldId id="370" r:id="rId27"/>
    <p:sldId id="373" r:id="rId28"/>
    <p:sldId id="362" r:id="rId29"/>
    <p:sldId id="334" r:id="rId30"/>
  </p:sldIdLst>
  <p:sldSz cx="9144000" cy="6858000" type="screen4x3"/>
  <p:notesSz cx="6997700" cy="9271000"/>
  <p:defaultTex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5F5F5F"/>
    <a:srgbClr val="EAEAEA"/>
    <a:srgbClr val="DDDDDD"/>
    <a:srgbClr val="000099"/>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2806" autoAdjust="0"/>
  </p:normalViewPr>
  <p:slideViewPr>
    <p:cSldViewPr>
      <p:cViewPr>
        <p:scale>
          <a:sx n="60" d="100"/>
          <a:sy n="60" d="100"/>
        </p:scale>
        <p:origin x="-972"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98788" cy="458788"/>
          </a:xfrm>
          <a:prstGeom prst="rect">
            <a:avLst/>
          </a:prstGeom>
          <a:noFill/>
          <a:ln w="9525">
            <a:noFill/>
            <a:miter lim="800000"/>
            <a:headEnd/>
            <a:tailEnd/>
          </a:ln>
          <a:effectLst/>
        </p:spPr>
        <p:txBody>
          <a:bodyPr vert="horz" wrap="square" lIns="91994" tIns="45997" rIns="91994" bIns="45997" numCol="1" anchor="t" anchorCtr="0" compatLnSpc="1">
            <a:prstTxWarp prst="textNoShape">
              <a:avLst/>
            </a:prstTxWarp>
          </a:bodyPr>
          <a:lstStyle>
            <a:lvl1pPr defTabSz="920750">
              <a:defRPr sz="1200"/>
            </a:lvl1pPr>
          </a:lstStyle>
          <a:p>
            <a:endParaRPr lang="en-US"/>
          </a:p>
        </p:txBody>
      </p:sp>
      <p:sp>
        <p:nvSpPr>
          <p:cNvPr id="11267" name="Rectangle 3"/>
          <p:cNvSpPr>
            <a:spLocks noGrp="1" noChangeArrowheads="1"/>
          </p:cNvSpPr>
          <p:nvPr>
            <p:ph type="dt" sz="quarter" idx="1"/>
          </p:nvPr>
        </p:nvSpPr>
        <p:spPr bwMode="auto">
          <a:xfrm>
            <a:off x="3997325" y="0"/>
            <a:ext cx="2998788" cy="458788"/>
          </a:xfrm>
          <a:prstGeom prst="rect">
            <a:avLst/>
          </a:prstGeom>
          <a:noFill/>
          <a:ln w="9525">
            <a:noFill/>
            <a:miter lim="800000"/>
            <a:headEnd/>
            <a:tailEnd/>
          </a:ln>
          <a:effectLst/>
        </p:spPr>
        <p:txBody>
          <a:bodyPr vert="horz" wrap="square" lIns="91994" tIns="45997" rIns="91994" bIns="45997" numCol="1" anchor="t" anchorCtr="0" compatLnSpc="1">
            <a:prstTxWarp prst="textNoShape">
              <a:avLst/>
            </a:prstTxWarp>
          </a:bodyPr>
          <a:lstStyle>
            <a:lvl1pPr algn="r" defTabSz="920750">
              <a:defRPr sz="1200"/>
            </a:lvl1pPr>
          </a:lstStyle>
          <a:p>
            <a:endParaRPr lang="en-US"/>
          </a:p>
        </p:txBody>
      </p:sp>
      <p:sp>
        <p:nvSpPr>
          <p:cNvPr id="11268" name="Rectangle 4"/>
          <p:cNvSpPr>
            <a:spLocks noGrp="1" noChangeArrowheads="1"/>
          </p:cNvSpPr>
          <p:nvPr>
            <p:ph type="ftr" sz="quarter" idx="2"/>
          </p:nvPr>
        </p:nvSpPr>
        <p:spPr bwMode="auto">
          <a:xfrm>
            <a:off x="0" y="8799513"/>
            <a:ext cx="2998788" cy="458787"/>
          </a:xfrm>
          <a:prstGeom prst="rect">
            <a:avLst/>
          </a:prstGeom>
          <a:noFill/>
          <a:ln w="9525">
            <a:noFill/>
            <a:miter lim="800000"/>
            <a:headEnd/>
            <a:tailEnd/>
          </a:ln>
          <a:effectLst/>
        </p:spPr>
        <p:txBody>
          <a:bodyPr vert="horz" wrap="square" lIns="91994" tIns="45997" rIns="91994" bIns="45997" numCol="1" anchor="b" anchorCtr="0" compatLnSpc="1">
            <a:prstTxWarp prst="textNoShape">
              <a:avLst/>
            </a:prstTxWarp>
          </a:bodyPr>
          <a:lstStyle>
            <a:lvl1pPr defTabSz="920750">
              <a:defRPr sz="1200"/>
            </a:lvl1pPr>
          </a:lstStyle>
          <a:p>
            <a:endParaRPr lang="en-US"/>
          </a:p>
        </p:txBody>
      </p:sp>
      <p:sp>
        <p:nvSpPr>
          <p:cNvPr id="11269" name="Rectangle 5"/>
          <p:cNvSpPr>
            <a:spLocks noGrp="1" noChangeArrowheads="1"/>
          </p:cNvSpPr>
          <p:nvPr>
            <p:ph type="sldNum" sz="quarter" idx="3"/>
          </p:nvPr>
        </p:nvSpPr>
        <p:spPr bwMode="auto">
          <a:xfrm>
            <a:off x="3997325" y="8799513"/>
            <a:ext cx="2998788" cy="458787"/>
          </a:xfrm>
          <a:prstGeom prst="rect">
            <a:avLst/>
          </a:prstGeom>
          <a:noFill/>
          <a:ln w="9525">
            <a:noFill/>
            <a:miter lim="800000"/>
            <a:headEnd/>
            <a:tailEnd/>
          </a:ln>
          <a:effectLst/>
        </p:spPr>
        <p:txBody>
          <a:bodyPr vert="horz" wrap="square" lIns="91994" tIns="45997" rIns="91994" bIns="45997" numCol="1" anchor="b" anchorCtr="0" compatLnSpc="1">
            <a:prstTxWarp prst="textNoShape">
              <a:avLst/>
            </a:prstTxWarp>
          </a:bodyPr>
          <a:lstStyle>
            <a:lvl1pPr algn="r" defTabSz="920750">
              <a:defRPr sz="1200"/>
            </a:lvl1pPr>
          </a:lstStyle>
          <a:p>
            <a:fld id="{4C692FF0-9B03-4BEB-90F9-7A962DD391C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98788" cy="458788"/>
          </a:xfrm>
          <a:prstGeom prst="rect">
            <a:avLst/>
          </a:prstGeom>
          <a:noFill/>
          <a:ln w="9525">
            <a:noFill/>
            <a:miter lim="800000"/>
            <a:headEnd/>
            <a:tailEnd/>
          </a:ln>
          <a:effectLst/>
        </p:spPr>
        <p:txBody>
          <a:bodyPr vert="horz" wrap="square" lIns="91994" tIns="45997" rIns="91994" bIns="45997" numCol="1" anchor="t" anchorCtr="0" compatLnSpc="1">
            <a:prstTxWarp prst="textNoShape">
              <a:avLst/>
            </a:prstTxWarp>
          </a:bodyPr>
          <a:lstStyle>
            <a:lvl1pPr defTabSz="920750">
              <a:defRPr sz="1200"/>
            </a:lvl1pPr>
          </a:lstStyle>
          <a:p>
            <a:endParaRPr lang="en-US"/>
          </a:p>
        </p:txBody>
      </p:sp>
      <p:sp>
        <p:nvSpPr>
          <p:cNvPr id="13315" name="Rectangle 3"/>
          <p:cNvSpPr>
            <a:spLocks noGrp="1" noChangeArrowheads="1"/>
          </p:cNvSpPr>
          <p:nvPr>
            <p:ph type="dt" idx="1"/>
          </p:nvPr>
        </p:nvSpPr>
        <p:spPr bwMode="auto">
          <a:xfrm>
            <a:off x="3997325" y="0"/>
            <a:ext cx="2998788" cy="458788"/>
          </a:xfrm>
          <a:prstGeom prst="rect">
            <a:avLst/>
          </a:prstGeom>
          <a:noFill/>
          <a:ln w="9525">
            <a:noFill/>
            <a:miter lim="800000"/>
            <a:headEnd/>
            <a:tailEnd/>
          </a:ln>
          <a:effectLst/>
        </p:spPr>
        <p:txBody>
          <a:bodyPr vert="horz" wrap="square" lIns="91994" tIns="45997" rIns="91994" bIns="45997" numCol="1" anchor="t" anchorCtr="0" compatLnSpc="1">
            <a:prstTxWarp prst="textNoShape">
              <a:avLst/>
            </a:prstTxWarp>
          </a:bodyPr>
          <a:lstStyle>
            <a:lvl1pPr algn="r" defTabSz="920750">
              <a:defRPr sz="1200"/>
            </a:lvl1pPr>
          </a:lstStyle>
          <a:p>
            <a:endParaRPr lang="en-US"/>
          </a:p>
        </p:txBody>
      </p:sp>
      <p:sp>
        <p:nvSpPr>
          <p:cNvPr id="13316" name="Rectangle 4"/>
          <p:cNvSpPr>
            <a:spLocks noGrp="1" noRot="1" noChangeAspect="1" noChangeArrowheads="1" noTextEdit="1"/>
          </p:cNvSpPr>
          <p:nvPr>
            <p:ph type="sldImg" idx="2"/>
          </p:nvPr>
        </p:nvSpPr>
        <p:spPr bwMode="auto">
          <a:xfrm>
            <a:off x="1152525" y="688975"/>
            <a:ext cx="4692650" cy="3519488"/>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922338" y="4437063"/>
            <a:ext cx="5151437" cy="4132262"/>
          </a:xfrm>
          <a:prstGeom prst="rect">
            <a:avLst/>
          </a:prstGeom>
          <a:noFill/>
          <a:ln w="9525">
            <a:noFill/>
            <a:miter lim="800000"/>
            <a:headEnd/>
            <a:tailEnd/>
          </a:ln>
          <a:effectLst/>
        </p:spPr>
        <p:txBody>
          <a:bodyPr vert="horz" wrap="square" lIns="91994" tIns="45997" rIns="91994" bIns="4599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799513"/>
            <a:ext cx="2998788" cy="458787"/>
          </a:xfrm>
          <a:prstGeom prst="rect">
            <a:avLst/>
          </a:prstGeom>
          <a:noFill/>
          <a:ln w="9525">
            <a:noFill/>
            <a:miter lim="800000"/>
            <a:headEnd/>
            <a:tailEnd/>
          </a:ln>
          <a:effectLst/>
        </p:spPr>
        <p:txBody>
          <a:bodyPr vert="horz" wrap="square" lIns="91994" tIns="45997" rIns="91994" bIns="45997" numCol="1" anchor="b" anchorCtr="0" compatLnSpc="1">
            <a:prstTxWarp prst="textNoShape">
              <a:avLst/>
            </a:prstTxWarp>
          </a:bodyPr>
          <a:lstStyle>
            <a:lvl1pPr defTabSz="920750">
              <a:defRPr sz="1200"/>
            </a:lvl1pPr>
          </a:lstStyle>
          <a:p>
            <a:endParaRPr lang="en-US"/>
          </a:p>
        </p:txBody>
      </p:sp>
      <p:sp>
        <p:nvSpPr>
          <p:cNvPr id="13319" name="Rectangle 7"/>
          <p:cNvSpPr>
            <a:spLocks noGrp="1" noChangeArrowheads="1"/>
          </p:cNvSpPr>
          <p:nvPr>
            <p:ph type="sldNum" sz="quarter" idx="5"/>
          </p:nvPr>
        </p:nvSpPr>
        <p:spPr bwMode="auto">
          <a:xfrm>
            <a:off x="3997325" y="8799513"/>
            <a:ext cx="2998788" cy="458787"/>
          </a:xfrm>
          <a:prstGeom prst="rect">
            <a:avLst/>
          </a:prstGeom>
          <a:noFill/>
          <a:ln w="9525">
            <a:noFill/>
            <a:miter lim="800000"/>
            <a:headEnd/>
            <a:tailEnd/>
          </a:ln>
          <a:effectLst/>
        </p:spPr>
        <p:txBody>
          <a:bodyPr vert="horz" wrap="square" lIns="91994" tIns="45997" rIns="91994" bIns="45997" numCol="1" anchor="b" anchorCtr="0" compatLnSpc="1">
            <a:prstTxWarp prst="textNoShape">
              <a:avLst/>
            </a:prstTxWarp>
          </a:bodyPr>
          <a:lstStyle>
            <a:lvl1pPr algn="r" defTabSz="920750">
              <a:defRPr sz="1200"/>
            </a:lvl1pPr>
          </a:lstStyle>
          <a:p>
            <a:fld id="{4507DB7D-463D-4CC1-8AC2-40BF426582D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416F9-9087-4073-A070-310A810D3CF3}" type="slidenum">
              <a:rPr lang="en-US"/>
              <a:pPr/>
              <a:t>2</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dirty="0" smtClean="0"/>
              <a:t>No need to identify the contractors in this brief</a:t>
            </a:r>
          </a:p>
          <a:p>
            <a:r>
              <a:rPr lang="en-US" dirty="0" smtClean="0"/>
              <a:t>Names have been changed to protect the innocent through the use of generic terms</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5416F9-9087-4073-A070-310A810D3CF3}" type="slidenum">
              <a:rPr lang="en-US"/>
              <a:pPr/>
              <a:t>28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Wood%20Gregory/Local%20Settings/"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68" name="Picture 32"/>
          <p:cNvPicPr>
            <a:picLocks noChangeAspect="1" noChangeArrowheads="1"/>
          </p:cNvPicPr>
          <p:nvPr/>
        </p:nvPicPr>
        <p:blipFill>
          <a:blip r:embed="rId2" cstate="print"/>
          <a:srcRect l="1755" r="-2144" b="-21831"/>
          <a:stretch>
            <a:fillRect/>
          </a:stretch>
        </p:blipFill>
        <p:spPr bwMode="auto">
          <a:xfrm>
            <a:off x="455613" y="2924175"/>
            <a:ext cx="3963987" cy="3276600"/>
          </a:xfrm>
          <a:prstGeom prst="rect">
            <a:avLst/>
          </a:prstGeom>
          <a:solidFill>
            <a:srgbClr val="DDDDDD"/>
          </a:solidFill>
          <a:ln w="9525">
            <a:noFill/>
            <a:miter lim="800000"/>
            <a:headEnd/>
            <a:tailEnd/>
          </a:ln>
          <a:effectLst/>
        </p:spPr>
      </p:pic>
      <p:sp>
        <p:nvSpPr>
          <p:cNvPr id="14341" name="Rectangle 5"/>
          <p:cNvSpPr>
            <a:spLocks noGrp="1" noChangeArrowheads="1"/>
          </p:cNvSpPr>
          <p:nvPr>
            <p:ph type="ctrTitle"/>
          </p:nvPr>
        </p:nvSpPr>
        <p:spPr>
          <a:xfrm>
            <a:off x="3656013" y="2286000"/>
            <a:ext cx="5027612" cy="1371600"/>
          </a:xfrm>
        </p:spPr>
        <p:txBody>
          <a:bodyPr anchorCtr="1"/>
          <a:lstStyle>
            <a:lvl1pPr>
              <a:defRPr/>
            </a:lvl1pPr>
          </a:lstStyle>
          <a:p>
            <a:r>
              <a:rPr lang="en-US"/>
              <a:t>OG War Day Brief</a:t>
            </a:r>
            <a:br>
              <a:rPr lang="en-US"/>
            </a:br>
            <a:r>
              <a:rPr lang="en-US"/>
              <a:t>15 Mar 06</a:t>
            </a:r>
          </a:p>
        </p:txBody>
      </p:sp>
      <p:sp>
        <p:nvSpPr>
          <p:cNvPr id="14342" name="Rectangle 6"/>
          <p:cNvSpPr>
            <a:spLocks noGrp="1" noChangeArrowheads="1"/>
          </p:cNvSpPr>
          <p:nvPr>
            <p:ph type="subTitle" idx="1"/>
          </p:nvPr>
        </p:nvSpPr>
        <p:spPr>
          <a:xfrm>
            <a:off x="4570413" y="4295775"/>
            <a:ext cx="4113212" cy="1554163"/>
          </a:xfrm>
        </p:spPr>
        <p:txBody>
          <a:bodyPr anchor="ctr"/>
          <a:lstStyle>
            <a:lvl1pPr marL="0" indent="0">
              <a:buFontTx/>
              <a:buNone/>
              <a:defRPr sz="2100" baseline="30000"/>
            </a:lvl1pPr>
          </a:lstStyle>
          <a:p>
            <a:r>
              <a:rPr lang="en-US"/>
              <a:t>Capt Ryan Sweazey</a:t>
            </a:r>
          </a:p>
          <a:p>
            <a:r>
              <a:rPr lang="en-US"/>
              <a:t>416th FLTS/DOW</a:t>
            </a:r>
          </a:p>
          <a:p>
            <a:r>
              <a:rPr lang="en-US"/>
              <a:t>7-0360</a:t>
            </a:r>
          </a:p>
          <a:p>
            <a:r>
              <a:rPr lang="en-US"/>
              <a:t>Ryan.sweazey@edwards.af.mil</a:t>
            </a:r>
          </a:p>
        </p:txBody>
      </p:sp>
      <p:sp>
        <p:nvSpPr>
          <p:cNvPr id="14366" name="Rectangle 30"/>
          <p:cNvSpPr>
            <a:spLocks noChangeArrowheads="1"/>
          </p:cNvSpPr>
          <p:nvPr/>
        </p:nvSpPr>
        <p:spPr bwMode="auto">
          <a:xfrm flipV="1">
            <a:off x="458788" y="1187450"/>
            <a:ext cx="8226425" cy="73025"/>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a:p>
        </p:txBody>
      </p:sp>
      <p:sp>
        <p:nvSpPr>
          <p:cNvPr id="14367" name="Text Box 31"/>
          <p:cNvSpPr txBox="1">
            <a:spLocks noChangeArrowheads="1"/>
          </p:cNvSpPr>
          <p:nvPr/>
        </p:nvSpPr>
        <p:spPr bwMode="auto">
          <a:xfrm>
            <a:off x="2532063" y="365125"/>
            <a:ext cx="4078287" cy="701675"/>
          </a:xfrm>
          <a:prstGeom prst="rect">
            <a:avLst/>
          </a:prstGeom>
          <a:noFill/>
          <a:ln w="9525">
            <a:noFill/>
            <a:miter lim="800000"/>
            <a:headEnd/>
            <a:tailEnd/>
          </a:ln>
          <a:effectLst/>
        </p:spPr>
        <p:txBody>
          <a:bodyPr wrap="none">
            <a:spAutoFit/>
          </a:bodyPr>
          <a:lstStyle/>
          <a:p>
            <a:r>
              <a:rPr lang="en-US" sz="4000" b="1">
                <a:effectLst>
                  <a:outerShdw blurRad="38100" dist="38100" dir="2700000" algn="tl">
                    <a:srgbClr val="C0C0C0"/>
                  </a:outerShdw>
                </a:effectLst>
                <a:latin typeface="Arial" pitchFamily="34" charset="0"/>
              </a:rPr>
              <a:t>412th Test Wing</a:t>
            </a:r>
          </a:p>
        </p:txBody>
      </p:sp>
      <p:sp>
        <p:nvSpPr>
          <p:cNvPr id="14371" name="Text Box 35"/>
          <p:cNvSpPr txBox="1">
            <a:spLocks noChangeArrowheads="1"/>
          </p:cNvSpPr>
          <p:nvPr/>
        </p:nvSpPr>
        <p:spPr bwMode="auto">
          <a:xfrm>
            <a:off x="1828800" y="6215063"/>
            <a:ext cx="5484813" cy="274637"/>
          </a:xfrm>
          <a:prstGeom prst="rect">
            <a:avLst/>
          </a:prstGeom>
          <a:noFill/>
          <a:ln w="9525">
            <a:noFill/>
            <a:miter lim="800000"/>
            <a:headEnd/>
            <a:tailEnd/>
          </a:ln>
          <a:effectLst/>
        </p:spPr>
        <p:txBody>
          <a:bodyPr anchor="ctr" anchorCtr="1"/>
          <a:lstStyle/>
          <a:p>
            <a:pPr algn="ctr">
              <a:spcBef>
                <a:spcPct val="50000"/>
              </a:spcBef>
            </a:pPr>
            <a:r>
              <a:rPr lang="en-US" sz="2000" b="1" i="1"/>
              <a:t>I n t e g r i t y  -  S e r v i c e  -  E x c e l l e n c e</a:t>
            </a:r>
          </a:p>
        </p:txBody>
      </p:sp>
      <p:sp>
        <p:nvSpPr>
          <p:cNvPr id="14372" name="Text Box 36"/>
          <p:cNvSpPr txBox="1">
            <a:spLocks noChangeArrowheads="1"/>
          </p:cNvSpPr>
          <p:nvPr/>
        </p:nvSpPr>
        <p:spPr bwMode="auto">
          <a:xfrm>
            <a:off x="1538288" y="1371600"/>
            <a:ext cx="6157912" cy="396875"/>
          </a:xfrm>
          <a:prstGeom prst="rect">
            <a:avLst/>
          </a:prstGeom>
          <a:noFill/>
          <a:ln w="9525">
            <a:noFill/>
            <a:miter lim="800000"/>
            <a:headEnd/>
            <a:tailEnd/>
          </a:ln>
          <a:effectLst/>
        </p:spPr>
        <p:txBody>
          <a:bodyPr wrap="none">
            <a:spAutoFit/>
          </a:bodyPr>
          <a:lstStyle/>
          <a:p>
            <a:r>
              <a:rPr lang="en-US" sz="2000" b="1" i="1"/>
              <a:t>“Warriors Committed to Readiness and Quality Support”</a:t>
            </a:r>
          </a:p>
        </p:txBody>
      </p:sp>
      <p:pic>
        <p:nvPicPr>
          <p:cNvPr id="14373" name="Picture 37" descr="Go To The HQ AFMC Home Page">
            <a:hlinkClick r:id="rId3" action="ppaction://hlinkfile"/>
          </p:cNvPr>
          <p:cNvPicPr>
            <a:picLocks noChangeAspect="1" noChangeArrowheads="1"/>
          </p:cNvPicPr>
          <p:nvPr/>
        </p:nvPicPr>
        <p:blipFill>
          <a:blip r:embed="rId4" cstate="print"/>
          <a:srcRect/>
          <a:stretch>
            <a:fillRect/>
          </a:stretch>
        </p:blipFill>
        <p:spPr bwMode="auto">
          <a:xfrm>
            <a:off x="1247775" y="1919288"/>
            <a:ext cx="1295400" cy="1295400"/>
          </a:xfrm>
          <a:prstGeom prst="rect">
            <a:avLst/>
          </a:prstGeom>
          <a:noFill/>
          <a:ln w="9525">
            <a:noFill/>
            <a:miter lim="800000"/>
            <a:headEnd/>
            <a:tailEnd/>
          </a:ln>
        </p:spPr>
      </p:pic>
      <p:pic>
        <p:nvPicPr>
          <p:cNvPr id="14374" name="Picture 38"/>
          <p:cNvPicPr>
            <a:picLocks noChangeArrowheads="1"/>
          </p:cNvPicPr>
          <p:nvPr/>
        </p:nvPicPr>
        <p:blipFill>
          <a:blip r:embed="rId5" cstate="print"/>
          <a:srcRect/>
          <a:stretch>
            <a:fillRect/>
          </a:stretch>
        </p:blipFill>
        <p:spPr bwMode="auto">
          <a:xfrm>
            <a:off x="1658938" y="2286000"/>
            <a:ext cx="1155700" cy="1219200"/>
          </a:xfrm>
          <a:prstGeom prst="rect">
            <a:avLst/>
          </a:prstGeom>
          <a:noFill/>
          <a:ln w="12700">
            <a:noFill/>
            <a:miter lim="800000"/>
            <a:headEnd/>
            <a:tailEnd/>
          </a:ln>
          <a:effectLst/>
        </p:spPr>
      </p:pic>
      <p:pic>
        <p:nvPicPr>
          <p:cNvPr id="14376" name="Picture 40" descr="412tw test"/>
          <p:cNvPicPr>
            <a:picLocks noChangeAspect="1" noChangeArrowheads="1"/>
          </p:cNvPicPr>
          <p:nvPr/>
        </p:nvPicPr>
        <p:blipFill>
          <a:blip r:embed="rId6" cstate="print"/>
          <a:srcRect/>
          <a:stretch>
            <a:fillRect/>
          </a:stretch>
        </p:blipFill>
        <p:spPr bwMode="auto">
          <a:xfrm>
            <a:off x="2071688" y="2649538"/>
            <a:ext cx="1052512" cy="1066800"/>
          </a:xfrm>
          <a:prstGeom prst="rect">
            <a:avLst/>
          </a:prstGeom>
          <a:noFill/>
          <a:ln w="9525">
            <a:noFill/>
            <a:miter lim="800000"/>
            <a:headEnd/>
            <a:tailEnd/>
          </a:ln>
        </p:spPr>
      </p:pic>
      <p:sp>
        <p:nvSpPr>
          <p:cNvPr id="14378" name="Rectangle 42"/>
          <p:cNvSpPr>
            <a:spLocks noChangeArrowheads="1"/>
          </p:cNvSpPr>
          <p:nvPr/>
        </p:nvSpPr>
        <p:spPr bwMode="auto">
          <a:xfrm flipV="1">
            <a:off x="458788" y="6122988"/>
            <a:ext cx="8226425" cy="73025"/>
          </a:xfrm>
          <a:prstGeom prst="rect">
            <a:avLst/>
          </a:prstGeom>
          <a:gradFill rotWithShape="0">
            <a:gsLst>
              <a:gs pos="0">
                <a:srgbClr val="000099"/>
              </a:gs>
              <a:gs pos="50000">
                <a:schemeClr val="accent2"/>
              </a:gs>
              <a:gs pos="100000">
                <a:srgbClr val="000099"/>
              </a:gs>
            </a:gsLst>
            <a:lin ang="18900000" scaled="1"/>
          </a:gradFill>
          <a:ln w="9525">
            <a:noFill/>
            <a:miter lim="800000"/>
            <a:headEnd/>
            <a:tailEnd/>
          </a:ln>
          <a:effectLst/>
        </p:spPr>
        <p:txBody>
          <a:bodyPr wrap="none" anchor="ctr"/>
          <a:lstStyle/>
          <a:p>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08664-CAAB-45CE-BAB2-AF3F543A1A95}" type="slidenum">
              <a:rPr lang="en-US"/>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36525"/>
            <a:ext cx="2152650" cy="6035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36525"/>
            <a:ext cx="6305550" cy="6035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A052FD-9DFB-4B42-9C3E-7EFC90E29DDC}" type="slidenum">
              <a:rPr lang="en-US"/>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4A967D-5DAD-4758-B0B6-3667C1F431C2}" type="slidenum">
              <a:rPr lang="en-US"/>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362075"/>
          </a:xfrm>
        </p:spPr>
        <p:txBody>
          <a:bodyPr anchor="t"/>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3886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A85AE4-2B15-4EBA-8CF3-C6971E4197CE}" type="slidenum">
              <a:rPr lang="en-US"/>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229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D416EE-5A6F-453F-B436-DC00B2959322}" type="slidenum">
              <a:rPr lang="en-US"/>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AD462C9-D15C-4FF8-A359-A4646F4C2867}" type="slidenum">
              <a:rPr lang="en-US"/>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17DB46F-BBD0-4EAF-BE4F-99D211FFE6FB}" type="slidenum">
              <a:rPr lang="en-US"/>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FEDDD49-E707-453B-B691-AEB70B803825}" type="slidenum">
              <a:rPr lang="en-US"/>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DE3257-2349-43D2-9301-4BAC4DDE61F5}" type="slidenum">
              <a:rPr lang="en-US"/>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590366-193C-4122-896E-FD2B7ADA21C9}" type="slidenum">
              <a:rPr lang="en-US"/>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3" name="Picture 79" descr="afsym"/>
          <p:cNvPicPr>
            <a:picLocks noChangeAspect="1" noChangeArrowheads="1"/>
          </p:cNvPicPr>
          <p:nvPr/>
        </p:nvPicPr>
        <p:blipFill>
          <a:blip r:embed="rId13" cstate="print"/>
          <a:srcRect b="30769"/>
          <a:stretch>
            <a:fillRect/>
          </a:stretch>
        </p:blipFill>
        <p:spPr bwMode="auto">
          <a:xfrm>
            <a:off x="0" y="152400"/>
            <a:ext cx="1143000" cy="762000"/>
          </a:xfrm>
          <a:prstGeom prst="rect">
            <a:avLst/>
          </a:prstGeom>
          <a:noFill/>
        </p:spPr>
      </p:pic>
      <p:sp>
        <p:nvSpPr>
          <p:cNvPr id="1098" name="Rectangle 74"/>
          <p:cNvSpPr>
            <a:spLocks noChangeArrowheads="1"/>
          </p:cNvSpPr>
          <p:nvPr/>
        </p:nvSpPr>
        <p:spPr bwMode="auto">
          <a:xfrm>
            <a:off x="8829675" y="976313"/>
            <a:ext cx="100013" cy="119062"/>
          </a:xfrm>
          <a:prstGeom prst="rect">
            <a:avLst/>
          </a:prstGeom>
          <a:solidFill>
            <a:srgbClr val="DDDDDD"/>
          </a:solidFill>
          <a:ln w="9525">
            <a:noFill/>
            <a:miter lim="800000"/>
            <a:headEnd/>
            <a:tailEnd/>
          </a:ln>
          <a:effectLst/>
        </p:spPr>
        <p:txBody>
          <a:bodyPr wrap="none" anchor="ctr"/>
          <a:lstStyle/>
          <a:p>
            <a:endParaRPr lang="en-US"/>
          </a:p>
        </p:txBody>
      </p:sp>
      <p:sp>
        <p:nvSpPr>
          <p:cNvPr id="1087" name="Rectangle 63"/>
          <p:cNvSpPr>
            <a:spLocks noChangeArrowheads="1"/>
          </p:cNvSpPr>
          <p:nvPr/>
        </p:nvSpPr>
        <p:spPr bwMode="auto">
          <a:xfrm flipV="1">
            <a:off x="0" y="990600"/>
            <a:ext cx="4038600" cy="76200"/>
          </a:xfrm>
          <a:prstGeom prst="rect">
            <a:avLst/>
          </a:prstGeom>
          <a:gradFill rotWithShape="0">
            <a:gsLst>
              <a:gs pos="0">
                <a:srgbClr val="000099"/>
              </a:gs>
              <a:gs pos="100000">
                <a:schemeClr val="accent2"/>
              </a:gs>
            </a:gsLst>
            <a:lin ang="0" scaled="1"/>
          </a:gra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914400" y="136525"/>
            <a:ext cx="7313613"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9200"/>
            <a:ext cx="86106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82563" y="6397625"/>
            <a:ext cx="2286000" cy="274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a:latin typeface="+mn-lt"/>
              </a:defRPr>
            </a:lvl1pPr>
          </a:lstStyle>
          <a:p>
            <a:endParaRPr lang="en-US"/>
          </a:p>
        </p:txBody>
      </p:sp>
      <p:sp>
        <p:nvSpPr>
          <p:cNvPr id="1029" name="Rectangle 5"/>
          <p:cNvSpPr>
            <a:spLocks noGrp="1" noChangeArrowheads="1"/>
          </p:cNvSpPr>
          <p:nvPr>
            <p:ph type="ftr" sz="quarter" idx="3"/>
          </p:nvPr>
        </p:nvSpPr>
        <p:spPr bwMode="auto">
          <a:xfrm>
            <a:off x="2973388" y="6397625"/>
            <a:ext cx="3198812" cy="274638"/>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a:defRPr sz="1200">
                <a:latin typeface="+mn-lt"/>
              </a:defRPr>
            </a:lvl1pPr>
          </a:lstStyle>
          <a:p>
            <a:endParaRPr lang="en-US"/>
          </a:p>
        </p:txBody>
      </p:sp>
      <p:sp>
        <p:nvSpPr>
          <p:cNvPr id="1030" name="Rectangle 6"/>
          <p:cNvSpPr>
            <a:spLocks noGrp="1" noChangeArrowheads="1"/>
          </p:cNvSpPr>
          <p:nvPr>
            <p:ph type="sldNum" sz="quarter" idx="4"/>
          </p:nvPr>
        </p:nvSpPr>
        <p:spPr bwMode="auto">
          <a:xfrm>
            <a:off x="8043863" y="6397625"/>
            <a:ext cx="914400" cy="2746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a:latin typeface="+mn-lt"/>
              </a:defRPr>
            </a:lvl1pPr>
          </a:lstStyle>
          <a:p>
            <a:fld id="{1C63EEB5-5B40-4F89-A16B-610A075F49B8}" type="slidenum">
              <a:rPr lang="en-US"/>
              <a:pPr/>
              <a:t>‹#›</a:t>
            </a:fld>
            <a:endParaRPr lang="en-US"/>
          </a:p>
        </p:txBody>
      </p:sp>
      <p:sp>
        <p:nvSpPr>
          <p:cNvPr id="1048" name="Rectangle 24"/>
          <p:cNvSpPr>
            <a:spLocks noChangeArrowheads="1"/>
          </p:cNvSpPr>
          <p:nvPr/>
        </p:nvSpPr>
        <p:spPr bwMode="auto">
          <a:xfrm flipV="1">
            <a:off x="4038600" y="990600"/>
            <a:ext cx="4914900" cy="74613"/>
          </a:xfrm>
          <a:prstGeom prst="rect">
            <a:avLst/>
          </a:prstGeom>
          <a:gradFill rotWithShape="0">
            <a:gsLst>
              <a:gs pos="0">
                <a:schemeClr val="accent2"/>
              </a:gs>
              <a:gs pos="100000">
                <a:srgbClr val="DDDDDD"/>
              </a:gs>
            </a:gsLst>
            <a:lin ang="0" scaled="1"/>
          </a:gradFill>
          <a:ln w="9525">
            <a:noFill/>
            <a:miter lim="800000"/>
            <a:headEnd/>
            <a:tailEnd/>
          </a:ln>
          <a:effectLst/>
        </p:spPr>
        <p:txBody>
          <a:bodyPr wrap="none" anchor="ctr"/>
          <a:lstStyle/>
          <a:p>
            <a:endParaRPr lang="en-US"/>
          </a:p>
        </p:txBody>
      </p:sp>
      <p:sp>
        <p:nvSpPr>
          <p:cNvPr id="1104" name="WordArt 80"/>
          <p:cNvSpPr>
            <a:spLocks noChangeArrowheads="1" noChangeShapeType="1" noTextEdit="1"/>
          </p:cNvSpPr>
          <p:nvPr/>
        </p:nvSpPr>
        <p:spPr bwMode="auto">
          <a:xfrm>
            <a:off x="7696200" y="925513"/>
            <a:ext cx="1371600" cy="293687"/>
          </a:xfrm>
          <a:prstGeom prst="rect">
            <a:avLst/>
          </a:prstGeom>
        </p:spPr>
        <p:txBody>
          <a:bodyPr wrap="none" fromWordArt="1">
            <a:prstTxWarp prst="textPlain">
              <a:avLst>
                <a:gd name="adj" fmla="val 50625"/>
              </a:avLst>
            </a:prstTxWarp>
          </a:bodyPr>
          <a:lstStyle/>
          <a:p>
            <a:pPr algn="ctr"/>
            <a:r>
              <a:rPr lang="en-US" sz="3600" i="1" kern="10">
                <a:ln w="19050">
                  <a:noFill/>
                  <a:round/>
                  <a:headEnd/>
                  <a:tailEnd/>
                </a:ln>
                <a:solidFill>
                  <a:srgbClr val="000099"/>
                </a:solidFill>
                <a:effectLst>
                  <a:outerShdw dist="17961" dir="2700000" algn="ctr" rotWithShape="0">
                    <a:schemeClr val="folHlink"/>
                  </a:outerShdw>
                </a:effectLst>
                <a:latin typeface="Arial Black"/>
              </a:rPr>
              <a:t>Global Power Fighters</a:t>
            </a:r>
          </a:p>
        </p:txBody>
      </p:sp>
      <p:sp>
        <p:nvSpPr>
          <p:cNvPr id="1106" name="Text Box 82"/>
          <p:cNvSpPr txBox="1">
            <a:spLocks noChangeArrowheads="1"/>
          </p:cNvSpPr>
          <p:nvPr/>
        </p:nvSpPr>
        <p:spPr bwMode="auto">
          <a:xfrm>
            <a:off x="0" y="1095375"/>
            <a:ext cx="1189038" cy="4570413"/>
          </a:xfrm>
          <a:prstGeom prst="rect">
            <a:avLst/>
          </a:prstGeom>
          <a:noFill/>
          <a:ln w="9525">
            <a:noFill/>
            <a:miter lim="800000"/>
            <a:headEnd/>
            <a:tailEnd/>
          </a:ln>
          <a:effectLst/>
        </p:spPr>
        <p:txBody>
          <a:bodyPr/>
          <a:lstStyle/>
          <a:p>
            <a:endParaRPr lang="en-US" sz="1200">
              <a:solidFill>
                <a:srgbClr val="5F5F5F"/>
              </a:solidFill>
              <a:latin typeface="Arial" pitchFamily="34" charset="0"/>
            </a:endParaRPr>
          </a:p>
        </p:txBody>
      </p:sp>
      <p:pic>
        <p:nvPicPr>
          <p:cNvPr id="1108" name="Picture 84" descr="GPFpatch"/>
          <p:cNvPicPr>
            <a:picLocks noChangeAspect="1" noChangeArrowheads="1"/>
          </p:cNvPicPr>
          <p:nvPr/>
        </p:nvPicPr>
        <p:blipFill>
          <a:blip r:embed="rId14" cstate="print"/>
          <a:srcRect/>
          <a:stretch>
            <a:fillRect/>
          </a:stretch>
        </p:blipFill>
        <p:spPr bwMode="auto">
          <a:xfrm>
            <a:off x="8153400" y="152400"/>
            <a:ext cx="762000" cy="6858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Arial" pitchFamily="34" charset="0"/>
        </a:defRPr>
      </a:lvl2pPr>
      <a:lvl3pPr algn="ctr" rtl="0" eaLnBrk="0" fontAlgn="base" hangingPunct="0">
        <a:spcBef>
          <a:spcPct val="0"/>
        </a:spcBef>
        <a:spcAft>
          <a:spcPct val="0"/>
        </a:spcAft>
        <a:defRPr sz="3600" b="1">
          <a:solidFill>
            <a:schemeClr val="tx2"/>
          </a:solidFill>
          <a:latin typeface="Arial" pitchFamily="34" charset="0"/>
        </a:defRPr>
      </a:lvl3pPr>
      <a:lvl4pPr algn="ctr" rtl="0" eaLnBrk="0" fontAlgn="base" hangingPunct="0">
        <a:spcBef>
          <a:spcPct val="0"/>
        </a:spcBef>
        <a:spcAft>
          <a:spcPct val="0"/>
        </a:spcAft>
        <a:defRPr sz="3600" b="1">
          <a:solidFill>
            <a:schemeClr val="tx2"/>
          </a:solidFill>
          <a:latin typeface="Arial" pitchFamily="34" charset="0"/>
        </a:defRPr>
      </a:lvl4pPr>
      <a:lvl5pPr algn="ctr" rtl="0" eaLnBrk="0" fontAlgn="base" hangingPunct="0">
        <a:spcBef>
          <a:spcPct val="0"/>
        </a:spcBef>
        <a:spcAft>
          <a:spcPct val="0"/>
        </a:spcAft>
        <a:defRPr sz="3600" b="1">
          <a:solidFill>
            <a:schemeClr val="tx2"/>
          </a:solidFill>
          <a:latin typeface="Arial" pitchFamily="34" charset="0"/>
        </a:defRPr>
      </a:lvl5pPr>
      <a:lvl6pPr marL="457200" algn="ctr" rtl="0" eaLnBrk="0" fontAlgn="base" hangingPunct="0">
        <a:spcBef>
          <a:spcPct val="0"/>
        </a:spcBef>
        <a:spcAft>
          <a:spcPct val="0"/>
        </a:spcAft>
        <a:defRPr sz="3600" b="1">
          <a:solidFill>
            <a:schemeClr val="tx2"/>
          </a:solidFill>
          <a:latin typeface="Arial" pitchFamily="34" charset="0"/>
        </a:defRPr>
      </a:lvl6pPr>
      <a:lvl7pPr marL="914400" algn="ctr" rtl="0" eaLnBrk="0" fontAlgn="base" hangingPunct="0">
        <a:spcBef>
          <a:spcPct val="0"/>
        </a:spcBef>
        <a:spcAft>
          <a:spcPct val="0"/>
        </a:spcAft>
        <a:defRPr sz="3600" b="1">
          <a:solidFill>
            <a:schemeClr val="tx2"/>
          </a:solidFill>
          <a:latin typeface="Arial" pitchFamily="34" charset="0"/>
        </a:defRPr>
      </a:lvl7pPr>
      <a:lvl8pPr marL="1371600" algn="ctr" rtl="0" eaLnBrk="0" fontAlgn="base" hangingPunct="0">
        <a:spcBef>
          <a:spcPct val="0"/>
        </a:spcBef>
        <a:spcAft>
          <a:spcPct val="0"/>
        </a:spcAft>
        <a:defRPr sz="3600" b="1">
          <a:solidFill>
            <a:schemeClr val="tx2"/>
          </a:solidFill>
          <a:latin typeface="Arial" pitchFamily="34" charset="0"/>
        </a:defRPr>
      </a:lvl8pPr>
      <a:lvl9pPr marL="1828800" algn="ctr" rtl="0" eaLnBrk="0" fontAlgn="base" hangingPunct="0">
        <a:spcBef>
          <a:spcPct val="0"/>
        </a:spcBef>
        <a:spcAft>
          <a:spcPct val="0"/>
        </a:spcAft>
        <a:defRPr sz="36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b="1">
          <a:solidFill>
            <a:schemeClr val="tx1"/>
          </a:solidFill>
          <a:latin typeface="+mn-lt"/>
        </a:defRPr>
      </a:lvl2pPr>
      <a:lvl3pPr marL="1143000" indent="-228600" algn="l" rtl="0" eaLnBrk="0" fontAlgn="base" hangingPunct="0">
        <a:spcBef>
          <a:spcPct val="20000"/>
        </a:spcBef>
        <a:spcAft>
          <a:spcPct val="0"/>
        </a:spcAft>
        <a:buChar char="•"/>
        <a:defRPr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b="1">
          <a:solidFill>
            <a:schemeClr val="tx1"/>
          </a:solidFill>
          <a:latin typeface="+mn-lt"/>
        </a:defRPr>
      </a:lvl5pPr>
      <a:lvl6pPr marL="2514600" indent="-228600" algn="l" rtl="0" eaLnBrk="0" fontAlgn="base" hangingPunct="0">
        <a:spcBef>
          <a:spcPct val="20000"/>
        </a:spcBef>
        <a:spcAft>
          <a:spcPct val="0"/>
        </a:spcAft>
        <a:buChar char="»"/>
        <a:defRPr sz="1600" b="1">
          <a:solidFill>
            <a:schemeClr val="tx1"/>
          </a:solidFill>
          <a:latin typeface="+mn-lt"/>
        </a:defRPr>
      </a:lvl6pPr>
      <a:lvl7pPr marL="2971800" indent="-228600" algn="l" rtl="0" eaLnBrk="0" fontAlgn="base" hangingPunct="0">
        <a:spcBef>
          <a:spcPct val="20000"/>
        </a:spcBef>
        <a:spcAft>
          <a:spcPct val="0"/>
        </a:spcAft>
        <a:buChar char="»"/>
        <a:defRPr sz="1600" b="1">
          <a:solidFill>
            <a:schemeClr val="tx1"/>
          </a:solidFill>
          <a:latin typeface="+mn-lt"/>
        </a:defRPr>
      </a:lvl7pPr>
      <a:lvl8pPr marL="3429000" indent="-228600" algn="l" rtl="0" eaLnBrk="0" fontAlgn="base" hangingPunct="0">
        <a:spcBef>
          <a:spcPct val="20000"/>
        </a:spcBef>
        <a:spcAft>
          <a:spcPct val="0"/>
        </a:spcAft>
        <a:buChar char="»"/>
        <a:defRPr sz="1600" b="1">
          <a:solidFill>
            <a:schemeClr val="tx1"/>
          </a:solidFill>
          <a:latin typeface="+mn-lt"/>
        </a:defRPr>
      </a:lvl8pPr>
      <a:lvl9pPr marL="3886200" indent="-228600" algn="l" rtl="0" eaLnBrk="0" fontAlgn="base" hangingPunct="0">
        <a:spcBef>
          <a:spcPct val="20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ideo" Target="file:///\\fpfspm40\Groups\Operations\Flt%20Safety\Configuration%20Control%20Brief\1176Flt2189e_hud_video.as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4343400" y="2057400"/>
            <a:ext cx="4570412" cy="1371600"/>
          </a:xfrm>
        </p:spPr>
        <p:txBody>
          <a:bodyPr/>
          <a:lstStyle/>
          <a:p>
            <a:pPr algn="l"/>
            <a:r>
              <a:rPr lang="en-US" sz="2400" dirty="0" smtClean="0"/>
              <a:t>Non Standard Installations in the F-16: Regaining Control Over the Test Configuration After a High Speed Rejected Takeoff </a:t>
            </a:r>
            <a:endParaRPr lang="en-US" sz="2400" dirty="0"/>
          </a:p>
        </p:txBody>
      </p:sp>
      <p:sp>
        <p:nvSpPr>
          <p:cNvPr id="95235" name="Rectangle 3"/>
          <p:cNvSpPr>
            <a:spLocks noGrp="1" noChangeArrowheads="1"/>
          </p:cNvSpPr>
          <p:nvPr>
            <p:ph type="subTitle" idx="1"/>
          </p:nvPr>
        </p:nvSpPr>
        <p:spPr>
          <a:xfrm>
            <a:off x="4419600" y="4541837"/>
            <a:ext cx="4724400" cy="1554163"/>
          </a:xfrm>
        </p:spPr>
        <p:txBody>
          <a:bodyPr/>
          <a:lstStyle/>
          <a:p>
            <a:pPr>
              <a:lnSpc>
                <a:spcPct val="90000"/>
              </a:lnSpc>
            </a:pPr>
            <a:r>
              <a:rPr lang="en-US" sz="1800" baseline="0" dirty="0"/>
              <a:t>Maj </a:t>
            </a:r>
            <a:r>
              <a:rPr lang="en-US" sz="1800" baseline="0" dirty="0" smtClean="0"/>
              <a:t>Stuart “Chia” Rogerson</a:t>
            </a:r>
            <a:endParaRPr lang="en-US" sz="1800" baseline="0" dirty="0"/>
          </a:p>
          <a:p>
            <a:pPr>
              <a:lnSpc>
                <a:spcPct val="90000"/>
              </a:lnSpc>
            </a:pPr>
            <a:r>
              <a:rPr lang="en-US" sz="1800" baseline="0" dirty="0"/>
              <a:t>416 </a:t>
            </a:r>
            <a:r>
              <a:rPr lang="en-US" sz="1800" baseline="0" dirty="0" smtClean="0"/>
              <a:t>FLTS/FSO</a:t>
            </a:r>
            <a:endParaRPr lang="en-US" sz="1800" baseline="0" dirty="0"/>
          </a:p>
          <a:p>
            <a:pPr>
              <a:lnSpc>
                <a:spcPct val="90000"/>
              </a:lnSpc>
            </a:pPr>
            <a:r>
              <a:rPr lang="en-US" sz="1800" u="sng" baseline="0" dirty="0" smtClean="0">
                <a:solidFill>
                  <a:schemeClr val="accent2"/>
                </a:solidFill>
              </a:rPr>
              <a:t>Stuart.Rogerson.ca@edwards.af.mil</a:t>
            </a:r>
          </a:p>
          <a:p>
            <a:pPr>
              <a:lnSpc>
                <a:spcPct val="90000"/>
              </a:lnSpc>
            </a:pPr>
            <a:endParaRPr lang="en-US" sz="1800" u="sng" baseline="0" dirty="0" smtClean="0">
              <a:solidFill>
                <a:schemeClr val="accent2"/>
              </a:solidFill>
            </a:endParaRPr>
          </a:p>
          <a:p>
            <a:pPr>
              <a:lnSpc>
                <a:spcPct val="90000"/>
              </a:lnSpc>
            </a:pPr>
            <a:r>
              <a:rPr lang="en-US" sz="1800" baseline="0" dirty="0" smtClean="0"/>
              <a:t>Maj Adam “Notso” Quick</a:t>
            </a:r>
          </a:p>
          <a:p>
            <a:pPr>
              <a:lnSpc>
                <a:spcPct val="90000"/>
              </a:lnSpc>
            </a:pPr>
            <a:r>
              <a:rPr lang="en-US" sz="1800" baseline="0" dirty="0" smtClean="0"/>
              <a:t>416 FLTS/ADO</a:t>
            </a:r>
          </a:p>
          <a:p>
            <a:pPr>
              <a:lnSpc>
                <a:spcPct val="90000"/>
              </a:lnSpc>
            </a:pPr>
            <a:r>
              <a:rPr lang="en-US" sz="1800" u="sng" baseline="0" dirty="0" smtClean="0">
                <a:solidFill>
                  <a:schemeClr val="accent2"/>
                </a:solidFill>
              </a:rPr>
              <a:t>Adam.Quick@edwards.af.mil</a:t>
            </a:r>
            <a:endParaRPr lang="en-US" sz="1800" baseline="0" dirty="0" smtClean="0"/>
          </a:p>
          <a:p>
            <a:pPr>
              <a:lnSpc>
                <a:spcPct val="90000"/>
              </a:lnSpc>
            </a:pPr>
            <a:endParaRPr lang="en-US" sz="1800" baseline="0" dirty="0" smtClean="0"/>
          </a:p>
          <a:p>
            <a:pPr>
              <a:lnSpc>
                <a:spcPct val="90000"/>
              </a:lnSpc>
            </a:pPr>
            <a:endParaRPr lang="en-US" sz="1800" baseline="0" dirty="0" smtClean="0"/>
          </a:p>
          <a:p>
            <a:pPr>
              <a:lnSpc>
                <a:spcPct val="90000"/>
              </a:lnSpc>
            </a:pPr>
            <a:endParaRPr lang="en-US" sz="1800" baseline="0" dirty="0"/>
          </a:p>
        </p:txBody>
      </p:sp>
      <p:sp>
        <p:nvSpPr>
          <p:cNvPr id="4" name="TextBox 3"/>
          <p:cNvSpPr txBox="1"/>
          <p:nvPr/>
        </p:nvSpPr>
        <p:spPr>
          <a:xfrm>
            <a:off x="533400" y="6553200"/>
            <a:ext cx="8153400" cy="584775"/>
          </a:xfrm>
          <a:prstGeom prst="rect">
            <a:avLst/>
          </a:prstGeom>
          <a:noFill/>
        </p:spPr>
        <p:txBody>
          <a:bodyPr wrap="square" rtlCol="0">
            <a:spAutoFit/>
          </a:bodyPr>
          <a:lstStyle/>
          <a:p>
            <a:pPr algn="ctr"/>
            <a:r>
              <a:rPr lang="en-US" sz="1600" b="1" dirty="0" smtClean="0"/>
              <a:t>Approved for Public </a:t>
            </a:r>
            <a:r>
              <a:rPr lang="en-US" sz="1600" b="1" dirty="0" smtClean="0"/>
              <a:t>Release.  Distribution </a:t>
            </a:r>
            <a:r>
              <a:rPr lang="en-US" sz="1600" b="1" dirty="0" smtClean="0"/>
              <a:t>is </a:t>
            </a:r>
            <a:r>
              <a:rPr lang="en-US" sz="1600" b="1" dirty="0" smtClean="0"/>
              <a:t>unlimited.  AFFTC-PA-10203</a:t>
            </a:r>
            <a:endParaRPr lang="en-US" sz="1600" b="1" dirty="0" smtClean="0"/>
          </a:p>
          <a:p>
            <a:pPr algn="ctr"/>
            <a:endParaRPr lang="en-US" sz="1600" b="1" dirty="0"/>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Control</a:t>
            </a:r>
            <a:endParaRPr lang="en-US" dirty="0"/>
          </a:p>
        </p:txBody>
      </p:sp>
      <p:sp>
        <p:nvSpPr>
          <p:cNvPr id="3" name="Content Placeholder 2"/>
          <p:cNvSpPr>
            <a:spLocks noGrp="1"/>
          </p:cNvSpPr>
          <p:nvPr>
            <p:ph idx="1"/>
          </p:nvPr>
        </p:nvSpPr>
        <p:spPr/>
        <p:txBody>
          <a:bodyPr/>
          <a:lstStyle/>
          <a:p>
            <a:r>
              <a:rPr lang="en-US" sz="2800" dirty="0" smtClean="0"/>
              <a:t>The Prep Sheet</a:t>
            </a:r>
          </a:p>
          <a:p>
            <a:pPr lvl="1"/>
            <a:r>
              <a:rPr lang="en-US" sz="2400" dirty="0" smtClean="0"/>
              <a:t>Key document in preparing the aircraft for test</a:t>
            </a:r>
          </a:p>
          <a:p>
            <a:pPr lvl="1"/>
            <a:r>
              <a:rPr lang="en-US" sz="2400" dirty="0" smtClean="0"/>
              <a:t>Prepared by an experienced FTE who </a:t>
            </a:r>
            <a:r>
              <a:rPr lang="en-US" sz="2400" u="sng" dirty="0" smtClean="0"/>
              <a:t>owns</a:t>
            </a:r>
            <a:r>
              <a:rPr lang="en-US" sz="2400" dirty="0" smtClean="0"/>
              <a:t> that aircraft</a:t>
            </a:r>
          </a:p>
          <a:p>
            <a:pPr lvl="1"/>
            <a:r>
              <a:rPr lang="en-US" sz="2400" dirty="0" smtClean="0"/>
              <a:t>Sections include: OPS, CONFIG, INSTR, OFPs and REMARKS</a:t>
            </a:r>
          </a:p>
        </p:txBody>
      </p:sp>
      <p:sp>
        <p:nvSpPr>
          <p:cNvPr id="4" name="Slide Number Placeholder 3"/>
          <p:cNvSpPr>
            <a:spLocks noGrp="1"/>
          </p:cNvSpPr>
          <p:nvPr>
            <p:ph type="sldNum" sz="quarter" idx="12"/>
          </p:nvPr>
        </p:nvSpPr>
        <p:spPr/>
        <p:txBody>
          <a:bodyPr/>
          <a:lstStyle/>
          <a:p>
            <a:fld id="{5D4A967D-5DAD-4758-B0B6-3667C1F431C2}" type="slidenum">
              <a:rPr lang="en-US" smtClean="0"/>
              <a:pPr/>
              <a:t>10</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2895600" y="3537936"/>
            <a:ext cx="5881688" cy="3320064"/>
          </a:xfrm>
          <a:prstGeom prst="rect">
            <a:avLst/>
          </a:prstGeom>
          <a:noFill/>
          <a:ln w="9525">
            <a:noFill/>
            <a:miter lim="800000"/>
            <a:headEnd/>
            <a:tailEnd/>
          </a:ln>
        </p:spPr>
      </p:pic>
    </p:spTree>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Control…</a:t>
            </a:r>
            <a:endParaRPr lang="en-US" dirty="0"/>
          </a:p>
        </p:txBody>
      </p:sp>
      <p:sp>
        <p:nvSpPr>
          <p:cNvPr id="3" name="Content Placeholder 2"/>
          <p:cNvSpPr>
            <a:spLocks noGrp="1"/>
          </p:cNvSpPr>
          <p:nvPr>
            <p:ph idx="1"/>
          </p:nvPr>
        </p:nvSpPr>
        <p:spPr/>
        <p:txBody>
          <a:bodyPr/>
          <a:lstStyle/>
          <a:p>
            <a:r>
              <a:rPr lang="en-US" sz="2800" dirty="0" smtClean="0"/>
              <a:t>REMARKS section is the backbone of the Prep Sheet</a:t>
            </a:r>
          </a:p>
          <a:p>
            <a:r>
              <a:rPr lang="en-US" sz="2800" dirty="0" smtClean="0"/>
              <a:t>When modifying an aircraft, items in REMARKS may come from</a:t>
            </a:r>
          </a:p>
          <a:p>
            <a:pPr lvl="1"/>
            <a:r>
              <a:rPr lang="en-US" sz="2600" dirty="0" smtClean="0"/>
              <a:t>Safety Package</a:t>
            </a:r>
          </a:p>
          <a:p>
            <a:pPr lvl="1"/>
            <a:r>
              <a:rPr lang="en-US" sz="2600" dirty="0" smtClean="0"/>
              <a:t>Previous test programs</a:t>
            </a:r>
          </a:p>
          <a:p>
            <a:pPr lvl="1"/>
            <a:r>
              <a:rPr lang="en-US" sz="2600" dirty="0" smtClean="0"/>
              <a:t>Knowledge from the aircraft’s FTE</a:t>
            </a:r>
          </a:p>
          <a:p>
            <a:pPr lvl="1"/>
            <a:r>
              <a:rPr lang="en-US" sz="2600" dirty="0" smtClean="0"/>
              <a:t>Test team</a:t>
            </a:r>
          </a:p>
          <a:p>
            <a:r>
              <a:rPr lang="en-US" sz="2800" dirty="0" smtClean="0"/>
              <a:t>Critical to have an experienced team to ensure the Prep sheet is an accurate relevant document</a:t>
            </a:r>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11</a:t>
            </a:fld>
            <a:endParaRPr lang="en-US"/>
          </a:p>
        </p:txBody>
      </p:sp>
    </p:spTree>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cont…</a:t>
            </a:r>
            <a:endParaRPr lang="en-US" dirty="0"/>
          </a:p>
        </p:txBody>
      </p:sp>
      <p:sp>
        <p:nvSpPr>
          <p:cNvPr id="3" name="Content Placeholder 2"/>
          <p:cNvSpPr>
            <a:spLocks noGrp="1"/>
          </p:cNvSpPr>
          <p:nvPr>
            <p:ph idx="1"/>
          </p:nvPr>
        </p:nvSpPr>
        <p:spPr/>
        <p:txBody>
          <a:bodyPr/>
          <a:lstStyle/>
          <a:p>
            <a:r>
              <a:rPr lang="en-US" sz="2800" dirty="0" smtClean="0"/>
              <a:t>So why did the EWS not get changed?</a:t>
            </a:r>
          </a:p>
          <a:p>
            <a:pPr lvl="1"/>
            <a:r>
              <a:rPr lang="en-US" sz="2400" dirty="0" smtClean="0"/>
              <a:t>EWS part number was not verified because that action was not ordered on the prep sheet</a:t>
            </a:r>
          </a:p>
          <a:p>
            <a:pPr lvl="1"/>
            <a:r>
              <a:rPr lang="en-US" sz="2400" dirty="0" smtClean="0"/>
              <a:t>A verification was not ordered on the prep sheet because the list of the aircraft’s Line Replaceable Units (LRU) incorrectly stated that the correct part number was installed</a:t>
            </a:r>
          </a:p>
          <a:p>
            <a:pPr lvl="1"/>
            <a:r>
              <a:rPr lang="en-US" sz="2400" dirty="0" smtClean="0"/>
              <a:t>Why was the LRU part number listed incorrectly?  </a:t>
            </a:r>
          </a:p>
          <a:p>
            <a:pPr lvl="2"/>
            <a:r>
              <a:rPr lang="en-US" sz="2400" dirty="0" smtClean="0"/>
              <a:t>We don’t know for sure, but someone may have assumed the new EWS was installed because it was compatible with both engine models</a:t>
            </a:r>
          </a:p>
          <a:p>
            <a:pPr lvl="1"/>
            <a:endParaRPr lang="en-US" sz="24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12</a:t>
            </a:fld>
            <a:endParaRPr lang="en-US"/>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Rejected Takeoff</a:t>
            </a:r>
            <a:endParaRPr lang="en-US" dirty="0"/>
          </a:p>
        </p:txBody>
      </p:sp>
      <p:sp>
        <p:nvSpPr>
          <p:cNvPr id="3" name="Content Placeholder 2"/>
          <p:cNvSpPr>
            <a:spLocks noGrp="1"/>
          </p:cNvSpPr>
          <p:nvPr>
            <p:ph idx="1"/>
          </p:nvPr>
        </p:nvSpPr>
        <p:spPr/>
        <p:txBody>
          <a:bodyPr/>
          <a:lstStyle/>
          <a:p>
            <a:r>
              <a:rPr lang="en-US" sz="2800" dirty="0" smtClean="0"/>
              <a:t>Higher risk maneuver which often ends with catastrophic consequences</a:t>
            </a:r>
          </a:p>
          <a:p>
            <a:endParaRPr lang="en-US" sz="2800" dirty="0" smtClean="0"/>
          </a:p>
          <a:p>
            <a:endParaRPr lang="en-US" sz="2800" dirty="0"/>
          </a:p>
        </p:txBody>
      </p:sp>
      <p:pic>
        <p:nvPicPr>
          <p:cNvPr id="2050" name="Picture 2" descr="http://www.jetphotos.net/news/media/userfiles/307186255729.jpg"/>
          <p:cNvPicPr>
            <a:picLocks noChangeAspect="1" noChangeArrowheads="1"/>
          </p:cNvPicPr>
          <p:nvPr/>
        </p:nvPicPr>
        <p:blipFill>
          <a:blip r:embed="rId2" cstate="print"/>
          <a:srcRect/>
          <a:stretch>
            <a:fillRect/>
          </a:stretch>
        </p:blipFill>
        <p:spPr bwMode="auto">
          <a:xfrm>
            <a:off x="381000" y="2819400"/>
            <a:ext cx="3943350" cy="2900042"/>
          </a:xfrm>
          <a:prstGeom prst="rect">
            <a:avLst/>
          </a:prstGeom>
          <a:noFill/>
        </p:spPr>
      </p:pic>
      <p:pic>
        <p:nvPicPr>
          <p:cNvPr id="2052" name="Picture 4" descr="http://nycaviation.com/newspage/wp-content/uploads/2010/01/Lion_Air_flight_JT386_right_wing.jpg"/>
          <p:cNvPicPr>
            <a:picLocks noChangeAspect="1" noChangeArrowheads="1"/>
          </p:cNvPicPr>
          <p:nvPr/>
        </p:nvPicPr>
        <p:blipFill>
          <a:blip r:embed="rId3" cstate="print"/>
          <a:srcRect/>
          <a:stretch>
            <a:fillRect/>
          </a:stretch>
        </p:blipFill>
        <p:spPr bwMode="auto">
          <a:xfrm>
            <a:off x="4495800" y="2971800"/>
            <a:ext cx="4267200" cy="2688182"/>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 - Similar Incident</a:t>
            </a:r>
            <a:endParaRPr lang="en-US" dirty="0"/>
          </a:p>
        </p:txBody>
      </p:sp>
      <p:sp>
        <p:nvSpPr>
          <p:cNvPr id="3" name="Content Placeholder 2"/>
          <p:cNvSpPr>
            <a:spLocks noGrp="1"/>
          </p:cNvSpPr>
          <p:nvPr>
            <p:ph idx="1"/>
          </p:nvPr>
        </p:nvSpPr>
        <p:spPr/>
        <p:txBody>
          <a:bodyPr/>
          <a:lstStyle/>
          <a:p>
            <a:r>
              <a:rPr lang="en-US" sz="2800" u="sng" dirty="0" smtClean="0">
                <a:solidFill>
                  <a:srgbClr val="FF0000"/>
                </a:solidFill>
                <a:effectLst>
                  <a:outerShdw blurRad="38100" dist="38100" dir="2700000" algn="tl">
                    <a:srgbClr val="000000">
                      <a:alpha val="43137"/>
                    </a:srgbClr>
                  </a:outerShdw>
                </a:effectLst>
              </a:rPr>
              <a:t>False</a:t>
            </a:r>
            <a:r>
              <a:rPr lang="en-US" sz="2800" dirty="0" smtClean="0"/>
              <a:t> avionics problem occurred at 120 KCAS</a:t>
            </a:r>
          </a:p>
          <a:p>
            <a:r>
              <a:rPr lang="en-US" sz="2800" dirty="0" smtClean="0"/>
              <a:t>Decided to abort</a:t>
            </a:r>
          </a:p>
          <a:p>
            <a:r>
              <a:rPr lang="en-US" sz="2800" dirty="0" smtClean="0"/>
              <a:t>Aircraft speed peaked at 168 KCAS</a:t>
            </a:r>
          </a:p>
          <a:p>
            <a:r>
              <a:rPr lang="en-US" sz="2800" dirty="0" smtClean="0"/>
              <a:t>Heavyweight configuration</a:t>
            </a:r>
          </a:p>
          <a:p>
            <a:r>
              <a:rPr lang="en-US" sz="2800" dirty="0" smtClean="0"/>
              <a:t>Missed the cable</a:t>
            </a:r>
          </a:p>
          <a:p>
            <a:r>
              <a:rPr lang="en-US" sz="2800" dirty="0" smtClean="0"/>
              <a:t>Barrier was not raised at the end of the runway</a:t>
            </a:r>
          </a:p>
          <a:p>
            <a:r>
              <a:rPr lang="en-US" sz="2800" dirty="0" smtClean="0"/>
              <a:t>Pilot ejected just prior to aircraft departing runway at 56 KCAS</a:t>
            </a:r>
          </a:p>
          <a:p>
            <a:endParaRPr lang="en-US" sz="2800" dirty="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 cont…</a:t>
            </a:r>
            <a:endParaRPr lang="en-US" dirty="0"/>
          </a:p>
        </p:txBody>
      </p:sp>
      <p:sp>
        <p:nvSpPr>
          <p:cNvPr id="3" name="Content Placeholder 2"/>
          <p:cNvSpPr>
            <a:spLocks noGrp="1"/>
          </p:cNvSpPr>
          <p:nvPr>
            <p:ph idx="1"/>
          </p:nvPr>
        </p:nvSpPr>
        <p:spPr>
          <a:xfrm>
            <a:off x="457200" y="1447800"/>
            <a:ext cx="8229600" cy="4525963"/>
          </a:xfrm>
        </p:spPr>
        <p:txBody>
          <a:bodyPr/>
          <a:lstStyle/>
          <a:p>
            <a:r>
              <a:rPr lang="en-US" sz="2800" dirty="0" smtClean="0"/>
              <a:t>External fuel tanks ruptured, ignited and fuel was thrown onto the aircraft and the surrounding area</a:t>
            </a:r>
          </a:p>
          <a:p>
            <a:r>
              <a:rPr lang="en-US" sz="2800" dirty="0" smtClean="0"/>
              <a:t>Pilot descended into the fire and became disoriented, and was entangled in the molten parachute around his legs, falling to the ground</a:t>
            </a:r>
          </a:p>
          <a:p>
            <a:r>
              <a:rPr lang="en-US" sz="2800" dirty="0" smtClean="0"/>
              <a:t>Pilot died from his injuries 55 days after the mishap</a:t>
            </a:r>
          </a:p>
          <a:p>
            <a:endParaRPr lang="en-US" sz="2800" dirty="0" smtClean="0"/>
          </a:p>
          <a:p>
            <a:endParaRPr lang="en-US" sz="2800" dirty="0" smtClean="0"/>
          </a:p>
          <a:p>
            <a:endParaRPr lang="en-US" sz="2800" dirty="0"/>
          </a:p>
        </p:txBody>
      </p:sp>
    </p:spTree>
  </p:cSld>
  <p:clrMapOvr>
    <a:masterClrMapping/>
  </p:clrMapOvr>
  <p:transition>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Brakes</a:t>
            </a:r>
            <a:endParaRPr lang="en-US" dirty="0"/>
          </a:p>
        </p:txBody>
      </p:sp>
      <p:sp>
        <p:nvSpPr>
          <p:cNvPr id="3" name="Content Placeholder 2"/>
          <p:cNvSpPr>
            <a:spLocks noGrp="1"/>
          </p:cNvSpPr>
          <p:nvPr>
            <p:ph idx="1"/>
          </p:nvPr>
        </p:nvSpPr>
        <p:spPr/>
        <p:txBody>
          <a:bodyPr/>
          <a:lstStyle/>
          <a:p>
            <a:r>
              <a:rPr lang="en-US" sz="2800" dirty="0" smtClean="0"/>
              <a:t>Even if you are able to stop on the runway, hot brakes are likely with a high potential for a brake fire</a:t>
            </a:r>
          </a:p>
          <a:p>
            <a:r>
              <a:rPr lang="en-US" sz="2800" dirty="0" smtClean="0"/>
              <a:t>Maybe no injuries or fatalities, but loss or severe damage to test asset is likely</a:t>
            </a:r>
            <a:endParaRPr lang="en-US" sz="2800" dirty="0"/>
          </a:p>
        </p:txBody>
      </p:sp>
      <p:pic>
        <p:nvPicPr>
          <p:cNvPr id="21506" name="Picture 2" descr="http://www.kiddeft.com/utcfs/ws-385/Assets/249%20ARFF%20Engine%20Fire.jpg$ASSET"/>
          <p:cNvPicPr>
            <a:picLocks noChangeAspect="1" noChangeArrowheads="1"/>
          </p:cNvPicPr>
          <p:nvPr/>
        </p:nvPicPr>
        <p:blipFill>
          <a:blip r:embed="rId2" cstate="print"/>
          <a:srcRect/>
          <a:stretch>
            <a:fillRect/>
          </a:stretch>
        </p:blipFill>
        <p:spPr bwMode="auto">
          <a:xfrm>
            <a:off x="533400" y="4191000"/>
            <a:ext cx="2371725" cy="1771650"/>
          </a:xfrm>
          <a:prstGeom prst="rect">
            <a:avLst/>
          </a:prstGeom>
          <a:noFill/>
        </p:spPr>
      </p:pic>
      <p:pic>
        <p:nvPicPr>
          <p:cNvPr id="21508" name="Picture 4" descr="http://www.airdisaster.com/photos/madras/1.jpg"/>
          <p:cNvPicPr>
            <a:picLocks noChangeAspect="1" noChangeArrowheads="1"/>
          </p:cNvPicPr>
          <p:nvPr/>
        </p:nvPicPr>
        <p:blipFill>
          <a:blip r:embed="rId3" cstate="print"/>
          <a:srcRect/>
          <a:stretch>
            <a:fillRect/>
          </a:stretch>
        </p:blipFill>
        <p:spPr bwMode="auto">
          <a:xfrm>
            <a:off x="4267200" y="3733800"/>
            <a:ext cx="3810000" cy="22193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Problem #2</a:t>
            </a:r>
            <a:endParaRPr lang="en-US" dirty="0"/>
          </a:p>
        </p:txBody>
      </p:sp>
      <p:sp>
        <p:nvSpPr>
          <p:cNvPr id="3" name="Content Placeholder 2"/>
          <p:cNvSpPr>
            <a:spLocks noGrp="1"/>
          </p:cNvSpPr>
          <p:nvPr>
            <p:ph idx="1"/>
          </p:nvPr>
        </p:nvSpPr>
        <p:spPr/>
        <p:txBody>
          <a:bodyPr/>
          <a:lstStyle/>
          <a:p>
            <a:r>
              <a:rPr lang="en-US" sz="2800" dirty="0" smtClean="0"/>
              <a:t>Maintenance investigation into Engine warning light revealed a Hardware / Software incompatibility of the Engine Control (EC) / Diagnostic Unit (DU) combination (non standard configuration)</a:t>
            </a:r>
          </a:p>
          <a:p>
            <a:r>
              <a:rPr lang="en-US" sz="2800" dirty="0" smtClean="0"/>
              <a:t>Test team had consulted with Depot and contractor representatives to verify that the EC and DU were suitable for the test – told it was good to go</a:t>
            </a:r>
          </a:p>
          <a:p>
            <a:r>
              <a:rPr lang="en-US" sz="2800" dirty="0" smtClean="0"/>
              <a:t>However, data analysis showed that engine diagnostic codes were not being properly reported, including cockpit warnings</a:t>
            </a:r>
          </a:p>
          <a:p>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17</a:t>
            </a:fld>
            <a:endParaRPr lang="en-US"/>
          </a:p>
        </p:txBody>
      </p:sp>
    </p:spTree>
  </p:cSld>
  <p:clrMapOvr>
    <a:masterClrMapping/>
  </p:clrMapOvr>
  <p:transition>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Problem #3</a:t>
            </a:r>
            <a:endParaRPr lang="en-US" dirty="0"/>
          </a:p>
        </p:txBody>
      </p:sp>
      <p:sp>
        <p:nvSpPr>
          <p:cNvPr id="3" name="Content Placeholder 2"/>
          <p:cNvSpPr>
            <a:spLocks noGrp="1"/>
          </p:cNvSpPr>
          <p:nvPr>
            <p:ph idx="1"/>
          </p:nvPr>
        </p:nvSpPr>
        <p:spPr/>
        <p:txBody>
          <a:bodyPr/>
          <a:lstStyle/>
          <a:p>
            <a:r>
              <a:rPr lang="en-US" sz="2800" dirty="0" smtClean="0"/>
              <a:t>Different aircraft involved in a High AOA test program</a:t>
            </a:r>
          </a:p>
          <a:p>
            <a:r>
              <a:rPr lang="en-US" sz="2800" dirty="0" smtClean="0"/>
              <a:t>Maintenance paperwork review picked up an anomaly with the aircraft weight after a few missions</a:t>
            </a:r>
          </a:p>
          <a:p>
            <a:r>
              <a:rPr lang="en-US" sz="2800" dirty="0" smtClean="0"/>
              <a:t>Subsequent investigation revealed a problem with the weight and balance information for the engine due to incorrect paperwork of the mod status</a:t>
            </a:r>
          </a:p>
          <a:p>
            <a:r>
              <a:rPr lang="en-US" sz="2800" dirty="0" smtClean="0"/>
              <a:t>Shifted the CG slightly aft, which is in the direction of badness...(but we didn’t have to repeat the tests)</a:t>
            </a:r>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18</a:t>
            </a:fld>
            <a:endParaRPr lang="en-US"/>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CTF Response</a:t>
            </a:r>
            <a:endParaRPr lang="en-US" dirty="0"/>
          </a:p>
        </p:txBody>
      </p:sp>
      <p:sp>
        <p:nvSpPr>
          <p:cNvPr id="3" name="Content Placeholder 2"/>
          <p:cNvSpPr>
            <a:spLocks noGrp="1"/>
          </p:cNvSpPr>
          <p:nvPr>
            <p:ph idx="1"/>
          </p:nvPr>
        </p:nvSpPr>
        <p:spPr/>
        <p:txBody>
          <a:bodyPr/>
          <a:lstStyle/>
          <a:p>
            <a:r>
              <a:rPr lang="en-US" sz="2800" dirty="0" smtClean="0"/>
              <a:t>Three significant configuration problems discovered in the span of about 2 weeks</a:t>
            </a:r>
          </a:p>
          <a:p>
            <a:r>
              <a:rPr lang="en-US" sz="2800" dirty="0" smtClean="0"/>
              <a:t>Commander’s Call for the entire CTF</a:t>
            </a:r>
          </a:p>
          <a:p>
            <a:r>
              <a:rPr lang="en-US" sz="2800" dirty="0" smtClean="0"/>
              <a:t>Meeting of the Grey Beards with the following marching orders:</a:t>
            </a:r>
          </a:p>
          <a:p>
            <a:pPr lvl="1"/>
            <a:r>
              <a:rPr lang="en-US" sz="2600" dirty="0" smtClean="0"/>
              <a:t>Identify any other potential configuration problems with CTF aircraft</a:t>
            </a:r>
          </a:p>
          <a:p>
            <a:pPr lvl="1"/>
            <a:r>
              <a:rPr lang="en-US" sz="2600" dirty="0" smtClean="0"/>
              <a:t>Correct the current problems </a:t>
            </a:r>
          </a:p>
          <a:p>
            <a:pPr lvl="1"/>
            <a:r>
              <a:rPr lang="en-US" sz="2600" dirty="0" smtClean="0"/>
              <a:t>Long term fixes to prevent future similar occurrences</a:t>
            </a:r>
          </a:p>
          <a:p>
            <a:r>
              <a:rPr lang="en-US" sz="2800" dirty="0" smtClean="0"/>
              <a:t>However, fixes would need to be both internal and external to the CTF</a:t>
            </a:r>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19</a:t>
            </a:fld>
            <a:endParaRPr lang="en-US"/>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7D70D5-5B2A-42A2-888D-7402B0BB29AB}" type="slidenum">
              <a:rPr lang="en-US"/>
              <a:pPr/>
              <a:t>2</a:t>
            </a:fld>
            <a:endParaRPr lang="en-US"/>
          </a:p>
        </p:txBody>
      </p:sp>
      <p:sp>
        <p:nvSpPr>
          <p:cNvPr id="97282" name="Rectangle 2"/>
          <p:cNvSpPr>
            <a:spLocks noGrp="1" noChangeArrowheads="1"/>
          </p:cNvSpPr>
          <p:nvPr>
            <p:ph type="title"/>
          </p:nvPr>
        </p:nvSpPr>
        <p:spPr>
          <a:xfrm>
            <a:off x="914400" y="136525"/>
            <a:ext cx="7312025" cy="731838"/>
          </a:xfrm>
        </p:spPr>
        <p:txBody>
          <a:bodyPr/>
          <a:lstStyle/>
          <a:p>
            <a:r>
              <a:rPr lang="en-US"/>
              <a:t>Outline</a:t>
            </a:r>
          </a:p>
        </p:txBody>
      </p:sp>
      <p:sp>
        <p:nvSpPr>
          <p:cNvPr id="97283" name="Rectangle 3"/>
          <p:cNvSpPr>
            <a:spLocks noGrp="1" noChangeArrowheads="1"/>
          </p:cNvSpPr>
          <p:nvPr>
            <p:ph type="body" idx="1"/>
          </p:nvPr>
        </p:nvSpPr>
        <p:spPr>
          <a:xfrm>
            <a:off x="304800" y="1217613"/>
            <a:ext cx="8610600" cy="4954587"/>
          </a:xfrm>
        </p:spPr>
        <p:txBody>
          <a:bodyPr/>
          <a:lstStyle/>
          <a:p>
            <a:r>
              <a:rPr lang="en-US" sz="2400" dirty="0" smtClean="0"/>
              <a:t>Project background</a:t>
            </a:r>
          </a:p>
          <a:p>
            <a:r>
              <a:rPr lang="en-US" sz="2400" dirty="0" smtClean="0"/>
              <a:t>The close call</a:t>
            </a:r>
          </a:p>
          <a:p>
            <a:r>
              <a:rPr lang="en-US" sz="2400" dirty="0" smtClean="0"/>
              <a:t>Findings</a:t>
            </a:r>
          </a:p>
          <a:p>
            <a:r>
              <a:rPr lang="en-US" sz="2400" dirty="0" smtClean="0"/>
              <a:t>Risks during a High Speed aborted takeoff</a:t>
            </a:r>
          </a:p>
          <a:p>
            <a:r>
              <a:rPr lang="en-US" sz="2400" dirty="0" smtClean="0"/>
              <a:t>More configuration problems discovered</a:t>
            </a:r>
          </a:p>
          <a:p>
            <a:r>
              <a:rPr lang="en-US" sz="2400" dirty="0" smtClean="0"/>
              <a:t>CTF Corrective Actions</a:t>
            </a:r>
          </a:p>
          <a:p>
            <a:r>
              <a:rPr lang="en-US" sz="2400" dirty="0" smtClean="0"/>
              <a:t>Conclusions</a:t>
            </a:r>
          </a:p>
          <a:p>
            <a:endParaRPr lang="en-US" sz="2400" dirty="0"/>
          </a:p>
          <a:p>
            <a:pPr lvl="1"/>
            <a:endParaRPr lang="en-US" sz="2000" dirty="0"/>
          </a:p>
          <a:p>
            <a:endParaRPr lang="en-US" sz="2400" dirty="0"/>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Fixes</a:t>
            </a:r>
            <a:endParaRPr lang="en-US" dirty="0"/>
          </a:p>
        </p:txBody>
      </p:sp>
      <p:sp>
        <p:nvSpPr>
          <p:cNvPr id="3" name="Content Placeholder 2"/>
          <p:cNvSpPr>
            <a:spLocks noGrp="1"/>
          </p:cNvSpPr>
          <p:nvPr>
            <p:ph idx="1"/>
          </p:nvPr>
        </p:nvSpPr>
        <p:spPr/>
        <p:txBody>
          <a:bodyPr/>
          <a:lstStyle/>
          <a:p>
            <a:r>
              <a:rPr lang="en-US" sz="2400" dirty="0" smtClean="0"/>
              <a:t>Changed EWS, updated paperwork on </a:t>
            </a:r>
            <a:r>
              <a:rPr lang="en-US" sz="2400" dirty="0" err="1" smtClean="0"/>
              <a:t>config</a:t>
            </a:r>
            <a:r>
              <a:rPr lang="en-US" sz="2400" dirty="0" smtClean="0"/>
              <a:t> and conducted high power engine run to test system</a:t>
            </a:r>
          </a:p>
          <a:p>
            <a:pPr lvl="1"/>
            <a:r>
              <a:rPr lang="en-US" sz="2000" dirty="0" smtClean="0"/>
              <a:t>Low power run had been conducted for the engine install prior to first flight, but this obviously did not stress the system enough</a:t>
            </a:r>
          </a:p>
          <a:p>
            <a:r>
              <a:rPr lang="en-US" sz="2400" dirty="0" smtClean="0"/>
              <a:t>New OFPs for the SMS and FCC to fix the data incompatibility between the EC and the DU</a:t>
            </a:r>
          </a:p>
          <a:p>
            <a:r>
              <a:rPr lang="en-US" sz="2400" dirty="0" smtClean="0"/>
              <a:t>Verified mod status of engine via borescope, reweighed the test aircraft and fixed the paperwork</a:t>
            </a:r>
          </a:p>
          <a:p>
            <a:r>
              <a:rPr lang="en-US" sz="2400" dirty="0" smtClean="0"/>
              <a:t>Physically </a:t>
            </a:r>
            <a:r>
              <a:rPr lang="en-US" sz="2400" dirty="0" smtClean="0"/>
              <a:t>verified critical LRUs in both squadron </a:t>
            </a:r>
            <a:r>
              <a:rPr lang="en-US" sz="2400" dirty="0" err="1" smtClean="0"/>
              <a:t>Frankenjet</a:t>
            </a:r>
            <a:r>
              <a:rPr lang="en-US" sz="2400" dirty="0" smtClean="0"/>
              <a:t> aircraft (and will post phase on the third)</a:t>
            </a:r>
          </a:p>
          <a:p>
            <a:r>
              <a:rPr lang="en-US" sz="2400" dirty="0" smtClean="0"/>
              <a:t>Cross checked engine serial numbers at squadron with modification records and looked for discrepancies</a:t>
            </a:r>
          </a:p>
          <a:p>
            <a:endParaRPr lang="en-US" sz="2400" dirty="0" smtClean="0"/>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20</a:t>
            </a:fld>
            <a:endParaRPr lang="en-US"/>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Fixes</a:t>
            </a:r>
            <a:endParaRPr lang="en-US" dirty="0"/>
          </a:p>
        </p:txBody>
      </p:sp>
      <p:sp>
        <p:nvSpPr>
          <p:cNvPr id="3" name="Content Placeholder 2"/>
          <p:cNvSpPr>
            <a:spLocks noGrp="1"/>
          </p:cNvSpPr>
          <p:nvPr>
            <p:ph idx="1"/>
          </p:nvPr>
        </p:nvSpPr>
        <p:spPr/>
        <p:txBody>
          <a:bodyPr/>
          <a:lstStyle/>
          <a:p>
            <a:r>
              <a:rPr lang="en-US" sz="2800" dirty="0" smtClean="0"/>
              <a:t>Changes were made to squadron policy and procedures</a:t>
            </a:r>
          </a:p>
          <a:p>
            <a:pPr lvl="1"/>
            <a:r>
              <a:rPr lang="en-US" sz="2600" dirty="0" smtClean="0"/>
              <a:t>After any test modification, critical LRUs must be physically verified</a:t>
            </a:r>
          </a:p>
          <a:p>
            <a:pPr lvl="1"/>
            <a:r>
              <a:rPr lang="en-US" sz="2600" dirty="0" smtClean="0"/>
              <a:t>Acceptance of aircraft from depot / off station / non Test Wing organization, physical verification of critical LRUs must be performed </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21</a:t>
            </a:fld>
            <a:endParaRPr lang="en-US"/>
          </a:p>
        </p:txBody>
      </p:sp>
      <p:pic>
        <p:nvPicPr>
          <p:cNvPr id="5122" name="Picture 2" descr="S:\CTF Pictures\New Folder\835 Harm Shot.jpg"/>
          <p:cNvPicPr>
            <a:picLocks noChangeAspect="1" noChangeArrowheads="1"/>
          </p:cNvPicPr>
          <p:nvPr/>
        </p:nvPicPr>
        <p:blipFill>
          <a:blip r:embed="rId2" cstate="print"/>
          <a:srcRect/>
          <a:stretch>
            <a:fillRect/>
          </a:stretch>
        </p:blipFill>
        <p:spPr bwMode="auto">
          <a:xfrm>
            <a:off x="5638800" y="4343400"/>
            <a:ext cx="2971800" cy="2333327"/>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Fixes …</a:t>
            </a:r>
            <a:endParaRPr lang="en-US" dirty="0"/>
          </a:p>
        </p:txBody>
      </p:sp>
      <p:sp>
        <p:nvSpPr>
          <p:cNvPr id="3" name="Content Placeholder 2"/>
          <p:cNvSpPr>
            <a:spLocks noGrp="1"/>
          </p:cNvSpPr>
          <p:nvPr>
            <p:ph idx="1"/>
          </p:nvPr>
        </p:nvSpPr>
        <p:spPr>
          <a:xfrm>
            <a:off x="304800" y="1143000"/>
            <a:ext cx="8610600" cy="4953000"/>
          </a:xfrm>
        </p:spPr>
        <p:txBody>
          <a:bodyPr/>
          <a:lstStyle/>
          <a:p>
            <a:r>
              <a:rPr lang="en-US" sz="2800" dirty="0" smtClean="0"/>
              <a:t>Incorporate appropriate build up approach to stress the non standard configuration</a:t>
            </a:r>
          </a:p>
          <a:p>
            <a:pPr lvl="1"/>
            <a:r>
              <a:rPr lang="en-US" sz="2600" dirty="0" smtClean="0"/>
              <a:t>Only conducted low power run (schedule pressures?).  High power run would have found the problem</a:t>
            </a:r>
          </a:p>
          <a:p>
            <a:pPr lvl="1"/>
            <a:r>
              <a:rPr lang="en-US" sz="2600" dirty="0" smtClean="0"/>
              <a:t>How do we “stress the system” to build confidence? </a:t>
            </a:r>
          </a:p>
          <a:p>
            <a:pPr lvl="1"/>
            <a:r>
              <a:rPr lang="en-US" sz="2600" dirty="0" smtClean="0"/>
              <a:t>Via meeting of the Grey Beards early in the program to determine test configuration, how that configuration will be implemented and how we can build confidence that the configuration will work</a:t>
            </a:r>
          </a:p>
        </p:txBody>
      </p:sp>
      <p:sp>
        <p:nvSpPr>
          <p:cNvPr id="4" name="Slide Number Placeholder 3"/>
          <p:cNvSpPr>
            <a:spLocks noGrp="1"/>
          </p:cNvSpPr>
          <p:nvPr>
            <p:ph type="sldNum" sz="quarter" idx="12"/>
          </p:nvPr>
        </p:nvSpPr>
        <p:spPr/>
        <p:txBody>
          <a:bodyPr/>
          <a:lstStyle/>
          <a:p>
            <a:fld id="{5D4A967D-5DAD-4758-B0B6-3667C1F431C2}" type="slidenum">
              <a:rPr lang="en-US" smtClean="0"/>
              <a:pPr/>
              <a:t>22</a:t>
            </a:fld>
            <a:endParaRPr lang="en-US"/>
          </a:p>
        </p:txBody>
      </p:sp>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Fixes … </a:t>
            </a:r>
            <a:endParaRPr lang="en-US" dirty="0"/>
          </a:p>
        </p:txBody>
      </p:sp>
      <p:sp>
        <p:nvSpPr>
          <p:cNvPr id="3" name="Content Placeholder 2"/>
          <p:cNvSpPr>
            <a:spLocks noGrp="1"/>
          </p:cNvSpPr>
          <p:nvPr>
            <p:ph idx="1"/>
          </p:nvPr>
        </p:nvSpPr>
        <p:spPr/>
        <p:txBody>
          <a:bodyPr/>
          <a:lstStyle/>
          <a:p>
            <a:r>
              <a:rPr lang="en-US" sz="2800" dirty="0" smtClean="0"/>
              <a:t>Stress the System</a:t>
            </a:r>
          </a:p>
          <a:p>
            <a:pPr lvl="1"/>
            <a:r>
              <a:rPr lang="en-US" sz="2600" dirty="0" smtClean="0"/>
              <a:t>No guarantee it will catch all problems, but that is the inherent risk of test</a:t>
            </a:r>
          </a:p>
          <a:p>
            <a:pPr lvl="1"/>
            <a:r>
              <a:rPr lang="en-US" sz="2600" dirty="0" smtClean="0"/>
              <a:t>Some stress tests are obvious – engine testing</a:t>
            </a:r>
          </a:p>
          <a:p>
            <a:pPr lvl="1"/>
            <a:r>
              <a:rPr lang="en-US" sz="2600" dirty="0" smtClean="0"/>
              <a:t>Other programs may have a unique solution to stress the system</a:t>
            </a:r>
          </a:p>
          <a:p>
            <a:pPr lvl="1"/>
            <a:r>
              <a:rPr lang="en-US" sz="2600" dirty="0" smtClean="0"/>
              <a:t>But they can all follow the same process to try and determine that stress</a:t>
            </a:r>
          </a:p>
          <a:p>
            <a:pPr lvl="1"/>
            <a:r>
              <a:rPr lang="en-US" sz="2600" dirty="0" smtClean="0"/>
              <a:t>Currently building that process into squadron policy</a:t>
            </a:r>
          </a:p>
          <a:p>
            <a:pPr lvl="1"/>
            <a:endParaRPr lang="en-US" sz="26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23</a:t>
            </a:fld>
            <a:endParaRPr lang="en-US"/>
          </a:p>
        </p:txBody>
      </p:sp>
    </p:spTree>
  </p:cSld>
  <p:clrMapOvr>
    <a:masterClrMapping/>
  </p:clrMapOvr>
  <p:transition>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challenges</a:t>
            </a:r>
            <a:endParaRPr lang="en-US" dirty="0"/>
          </a:p>
        </p:txBody>
      </p:sp>
      <p:sp>
        <p:nvSpPr>
          <p:cNvPr id="3" name="Content Placeholder 2"/>
          <p:cNvSpPr>
            <a:spLocks noGrp="1"/>
          </p:cNvSpPr>
          <p:nvPr>
            <p:ph idx="1"/>
          </p:nvPr>
        </p:nvSpPr>
        <p:spPr/>
        <p:txBody>
          <a:bodyPr/>
          <a:lstStyle/>
          <a:p>
            <a:r>
              <a:rPr lang="en-US" sz="2400" dirty="0" smtClean="0"/>
              <a:t>First challenge: Incorrect mod status of engine was an external problem</a:t>
            </a:r>
          </a:p>
          <a:p>
            <a:r>
              <a:rPr lang="en-US" sz="2400" dirty="0" smtClean="0"/>
              <a:t>How do you fix organizations outside your control that have a configuration control problem?</a:t>
            </a:r>
          </a:p>
          <a:p>
            <a:pPr lvl="1"/>
            <a:r>
              <a:rPr lang="en-US" sz="2400" dirty="0" smtClean="0"/>
              <a:t>Can’t adopt the attitude of don’t trust outside agencies</a:t>
            </a:r>
          </a:p>
          <a:p>
            <a:pPr lvl="1"/>
            <a:r>
              <a:rPr lang="en-US" sz="2400" dirty="0" smtClean="0"/>
              <a:t>Can’t just stick your nose in to some else's business</a:t>
            </a:r>
          </a:p>
          <a:p>
            <a:pPr lvl="1"/>
            <a:r>
              <a:rPr lang="en-US" sz="2400" dirty="0" smtClean="0"/>
              <a:t>Need an SMS culture, where the focus is on improvement not blame</a:t>
            </a:r>
          </a:p>
        </p:txBody>
      </p:sp>
      <p:sp>
        <p:nvSpPr>
          <p:cNvPr id="4" name="Slide Number Placeholder 3"/>
          <p:cNvSpPr>
            <a:spLocks noGrp="1"/>
          </p:cNvSpPr>
          <p:nvPr>
            <p:ph type="sldNum" sz="quarter" idx="12"/>
          </p:nvPr>
        </p:nvSpPr>
        <p:spPr/>
        <p:txBody>
          <a:bodyPr/>
          <a:lstStyle/>
          <a:p>
            <a:fld id="{5D4A967D-5DAD-4758-B0B6-3667C1F431C2}" type="slidenum">
              <a:rPr lang="en-US" smtClean="0"/>
              <a:pPr/>
              <a:t>24</a:t>
            </a:fld>
            <a:endParaRPr lang="en-US"/>
          </a:p>
        </p:txBody>
      </p:sp>
      <p:pic>
        <p:nvPicPr>
          <p:cNvPr id="6146" name="Picture 2" descr="S:\CTF Pictures\New Folder\KS2U4698.jpg"/>
          <p:cNvPicPr>
            <a:picLocks noChangeAspect="1" noChangeArrowheads="1"/>
          </p:cNvPicPr>
          <p:nvPr/>
        </p:nvPicPr>
        <p:blipFill>
          <a:blip r:embed="rId2" cstate="print"/>
          <a:srcRect/>
          <a:stretch>
            <a:fillRect/>
          </a:stretch>
        </p:blipFill>
        <p:spPr bwMode="auto">
          <a:xfrm>
            <a:off x="5334000" y="4495800"/>
            <a:ext cx="3200400" cy="2286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challenges</a:t>
            </a:r>
            <a:endParaRPr lang="en-US" dirty="0"/>
          </a:p>
        </p:txBody>
      </p:sp>
      <p:sp>
        <p:nvSpPr>
          <p:cNvPr id="3" name="Content Placeholder 2"/>
          <p:cNvSpPr>
            <a:spLocks noGrp="1"/>
          </p:cNvSpPr>
          <p:nvPr>
            <p:ph idx="1"/>
          </p:nvPr>
        </p:nvSpPr>
        <p:spPr/>
        <p:txBody>
          <a:bodyPr/>
          <a:lstStyle/>
          <a:p>
            <a:r>
              <a:rPr lang="en-US" sz="2600" dirty="0" smtClean="0"/>
              <a:t>Multi part solution</a:t>
            </a:r>
          </a:p>
          <a:p>
            <a:pPr lvl="1"/>
            <a:r>
              <a:rPr lang="en-US" sz="2400" dirty="0" smtClean="0"/>
              <a:t>Be extra vigilant at the beginning until confidence is built that the problems have been corrected </a:t>
            </a:r>
          </a:p>
          <a:p>
            <a:pPr lvl="1"/>
            <a:r>
              <a:rPr lang="en-US" sz="2400" dirty="0" smtClean="0"/>
              <a:t>Provide feedback to the non-flying organization so they appreciate the true impact of errors – they may not work up close and personal with the aircrew and aircraft</a:t>
            </a:r>
          </a:p>
          <a:p>
            <a:pPr lvl="1"/>
            <a:r>
              <a:rPr lang="en-US" sz="2400" dirty="0" smtClean="0"/>
              <a:t>Make them part of the team to instill a sense of responsibility for the safety of the mission</a:t>
            </a:r>
          </a:p>
          <a:p>
            <a:endParaRPr lang="en-US"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25</a:t>
            </a:fld>
            <a:endParaRPr lang="en-US"/>
          </a:p>
        </p:txBody>
      </p:sp>
    </p:spTree>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challenges</a:t>
            </a:r>
            <a:endParaRPr lang="en-US" dirty="0"/>
          </a:p>
        </p:txBody>
      </p:sp>
      <p:sp>
        <p:nvSpPr>
          <p:cNvPr id="3" name="Content Placeholder 2"/>
          <p:cNvSpPr>
            <a:spLocks noGrp="1"/>
          </p:cNvSpPr>
          <p:nvPr>
            <p:ph idx="1"/>
          </p:nvPr>
        </p:nvSpPr>
        <p:spPr/>
        <p:txBody>
          <a:bodyPr/>
          <a:lstStyle/>
          <a:p>
            <a:r>
              <a:rPr lang="en-US" sz="2400" dirty="0" smtClean="0"/>
              <a:t>Second challenge: Contractor said items were compatible – they weren’t.  Now what?</a:t>
            </a:r>
          </a:p>
          <a:p>
            <a:pPr lvl="1"/>
            <a:r>
              <a:rPr lang="en-US" sz="2400" dirty="0" smtClean="0"/>
              <a:t>Again, inherent risk of test, you will sometimes miss certain outcomes</a:t>
            </a:r>
          </a:p>
          <a:p>
            <a:pPr lvl="1"/>
            <a:r>
              <a:rPr lang="en-US" sz="2400" dirty="0" smtClean="0"/>
              <a:t>However smaller test programs have been moving away from onsite contractor involvement</a:t>
            </a:r>
          </a:p>
          <a:p>
            <a:pPr lvl="2"/>
            <a:r>
              <a:rPr lang="en-US" sz="2400" dirty="0" smtClean="0"/>
              <a:t>Need to rebuild the team concept</a:t>
            </a:r>
          </a:p>
          <a:p>
            <a:pPr lvl="2"/>
            <a:r>
              <a:rPr lang="en-US" sz="2400" dirty="0" smtClean="0"/>
              <a:t>Big difference between sending an email or talking over the phone when compared to being on site getting your hands dirty</a:t>
            </a:r>
          </a:p>
          <a:p>
            <a:pPr lvl="2"/>
            <a:r>
              <a:rPr lang="en-US" sz="2400" dirty="0" smtClean="0"/>
              <a:t>Will increase that personal connection to the program which will naturally increase motivation to do a better job</a:t>
            </a:r>
          </a:p>
          <a:p>
            <a:pPr lvl="1"/>
            <a:endParaRPr lang="en-US" sz="2400" dirty="0" smtClean="0"/>
          </a:p>
          <a:p>
            <a:endParaRPr lang="en-US"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26</a:t>
            </a:fld>
            <a:endParaRPr lang="en-US"/>
          </a:p>
        </p:txBody>
      </p:sp>
    </p:spTree>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challenges</a:t>
            </a:r>
            <a:endParaRPr lang="en-US" dirty="0"/>
          </a:p>
        </p:txBody>
      </p:sp>
      <p:sp>
        <p:nvSpPr>
          <p:cNvPr id="3" name="Content Placeholder 2"/>
          <p:cNvSpPr>
            <a:spLocks noGrp="1"/>
          </p:cNvSpPr>
          <p:nvPr>
            <p:ph idx="1"/>
          </p:nvPr>
        </p:nvSpPr>
        <p:spPr/>
        <p:txBody>
          <a:bodyPr/>
          <a:lstStyle/>
          <a:p>
            <a:r>
              <a:rPr lang="en-US" sz="2800" dirty="0" smtClean="0"/>
              <a:t>However, increasing contractor involvement will raise costs</a:t>
            </a:r>
          </a:p>
          <a:p>
            <a:pPr lvl="1"/>
            <a:r>
              <a:rPr lang="en-US" sz="2600" dirty="0" smtClean="0"/>
              <a:t>Program managers need to try and budget this type of support</a:t>
            </a:r>
          </a:p>
          <a:p>
            <a:pPr lvl="1"/>
            <a:r>
              <a:rPr lang="en-US" sz="2600" dirty="0" smtClean="0"/>
              <a:t>Can still be very challenging to decide when to bring in that on site support grey beard support</a:t>
            </a:r>
          </a:p>
          <a:p>
            <a:pPr lvl="1"/>
            <a:r>
              <a:rPr lang="en-US" sz="2600" dirty="0" smtClean="0"/>
              <a:t>But remember identifying problems early in a program will always save time and money in the long run</a:t>
            </a:r>
            <a:endParaRPr lang="en-US" sz="26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27</a:t>
            </a:fld>
            <a:endParaRPr lang="en-US"/>
          </a:p>
        </p:txBody>
      </p:sp>
      <p:pic>
        <p:nvPicPr>
          <p:cNvPr id="7170" name="Picture 2" descr="S:\CTF Pictures\New Folder\Getting gas.bmp"/>
          <p:cNvPicPr>
            <a:picLocks noChangeAspect="1" noChangeArrowheads="1"/>
          </p:cNvPicPr>
          <p:nvPr/>
        </p:nvPicPr>
        <p:blipFill>
          <a:blip r:embed="rId2" cstate="print"/>
          <a:srcRect/>
          <a:stretch>
            <a:fillRect/>
          </a:stretch>
        </p:blipFill>
        <p:spPr bwMode="auto">
          <a:xfrm>
            <a:off x="6248400" y="4876800"/>
            <a:ext cx="2171700" cy="1738534"/>
          </a:xfrm>
          <a:prstGeom prst="rect">
            <a:avLst/>
          </a:prstGeom>
          <a:noFill/>
        </p:spPr>
      </p:pic>
    </p:spTree>
  </p:cSld>
  <p:clrMapOvr>
    <a:masterClrMapping/>
  </p:clrMapOvr>
  <p:transition>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7D70D5-5B2A-42A2-888D-7402B0BB29AB}" type="slidenum">
              <a:rPr lang="en-US"/>
              <a:pPr/>
              <a:t>28</a:t>
            </a:fld>
            <a:endParaRPr lang="en-US"/>
          </a:p>
        </p:txBody>
      </p:sp>
      <p:sp>
        <p:nvSpPr>
          <p:cNvPr id="97282" name="Rectangle 2"/>
          <p:cNvSpPr>
            <a:spLocks noGrp="1" noChangeArrowheads="1"/>
          </p:cNvSpPr>
          <p:nvPr>
            <p:ph type="title"/>
          </p:nvPr>
        </p:nvSpPr>
        <p:spPr>
          <a:xfrm>
            <a:off x="914400" y="136525"/>
            <a:ext cx="7312025" cy="731838"/>
          </a:xfrm>
        </p:spPr>
        <p:txBody>
          <a:bodyPr/>
          <a:lstStyle/>
          <a:p>
            <a:r>
              <a:rPr lang="en-US"/>
              <a:t>Outline</a:t>
            </a:r>
          </a:p>
        </p:txBody>
      </p:sp>
      <p:sp>
        <p:nvSpPr>
          <p:cNvPr id="97283" name="Rectangle 3"/>
          <p:cNvSpPr>
            <a:spLocks noGrp="1" noChangeArrowheads="1"/>
          </p:cNvSpPr>
          <p:nvPr>
            <p:ph type="body" idx="1"/>
          </p:nvPr>
        </p:nvSpPr>
        <p:spPr>
          <a:xfrm>
            <a:off x="304800" y="1217613"/>
            <a:ext cx="8610600" cy="4954587"/>
          </a:xfrm>
        </p:spPr>
        <p:txBody>
          <a:bodyPr/>
          <a:lstStyle/>
          <a:p>
            <a:r>
              <a:rPr lang="en-US" sz="2400" dirty="0" smtClean="0"/>
              <a:t>Project background</a:t>
            </a:r>
          </a:p>
          <a:p>
            <a:r>
              <a:rPr lang="en-US" sz="2400" dirty="0" smtClean="0"/>
              <a:t>The close call</a:t>
            </a:r>
          </a:p>
          <a:p>
            <a:r>
              <a:rPr lang="en-US" sz="2400" dirty="0" smtClean="0"/>
              <a:t>Findings</a:t>
            </a:r>
          </a:p>
          <a:p>
            <a:r>
              <a:rPr lang="en-US" sz="2400" dirty="0" smtClean="0"/>
              <a:t>Risks during a High Speed aborted takeoff</a:t>
            </a:r>
          </a:p>
          <a:p>
            <a:r>
              <a:rPr lang="en-US" sz="2400" dirty="0" smtClean="0"/>
              <a:t>Related Class A</a:t>
            </a:r>
          </a:p>
          <a:p>
            <a:r>
              <a:rPr lang="en-US" sz="2400" dirty="0" smtClean="0"/>
              <a:t>More configuration problems discovered</a:t>
            </a:r>
          </a:p>
          <a:p>
            <a:r>
              <a:rPr lang="en-US" sz="2400" dirty="0" smtClean="0"/>
              <a:t>CTF Corrective Actions</a:t>
            </a:r>
          </a:p>
          <a:p>
            <a:r>
              <a:rPr lang="en-US" sz="2400" dirty="0" smtClean="0"/>
              <a:t>Conclusions</a:t>
            </a:r>
            <a:endParaRPr lang="en-US" sz="2400" dirty="0" smtClean="0"/>
          </a:p>
          <a:p>
            <a:endParaRPr lang="en-US" sz="2400" dirty="0"/>
          </a:p>
          <a:p>
            <a:pPr lvl="1"/>
            <a:endParaRPr lang="en-US" sz="2000" dirty="0"/>
          </a:p>
          <a:p>
            <a:endParaRPr lang="en-US" sz="2400" dirty="0"/>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6AA85AE4-2B15-4EBA-8CF3-C6971E4197CE}" type="slidenum">
              <a:rPr lang="en-US" smtClean="0"/>
              <a:pPr/>
              <a:t>29</a:t>
            </a:fld>
            <a:endParaRPr lang="en-US"/>
          </a:p>
        </p:txBody>
      </p:sp>
      <p:pic>
        <p:nvPicPr>
          <p:cNvPr id="2051" name="Picture 3" descr="S:\CTF Pictures\New Folder\7-19992.jpg"/>
          <p:cNvPicPr>
            <a:picLocks noChangeAspect="1" noChangeArrowheads="1"/>
          </p:cNvPicPr>
          <p:nvPr/>
        </p:nvPicPr>
        <p:blipFill>
          <a:blip r:embed="rId2" cstate="print"/>
          <a:srcRect/>
          <a:stretch>
            <a:fillRect/>
          </a:stretch>
        </p:blipFill>
        <p:spPr bwMode="auto">
          <a:xfrm>
            <a:off x="4495800" y="1551709"/>
            <a:ext cx="3810000" cy="4849091"/>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F-16D Block 25 highly modified to the 42 standard</a:t>
            </a:r>
          </a:p>
          <a:p>
            <a:r>
              <a:rPr lang="en-US" sz="2400" dirty="0" smtClean="0"/>
              <a:t>Normally has a older model less powerful engine installed</a:t>
            </a:r>
          </a:p>
          <a:p>
            <a:r>
              <a:rPr lang="en-US" sz="2400" dirty="0" smtClean="0"/>
              <a:t>Selected as test aircraft for a synthetic fuel program </a:t>
            </a:r>
          </a:p>
          <a:p>
            <a:r>
              <a:rPr lang="en-US" sz="2400" dirty="0" smtClean="0"/>
              <a:t>Required installation of a newer model engine</a:t>
            </a:r>
          </a:p>
          <a:p>
            <a:r>
              <a:rPr lang="en-US" sz="2400" dirty="0" smtClean="0"/>
              <a:t>Non standard motor for this aircraft</a:t>
            </a:r>
          </a:p>
          <a:p>
            <a:r>
              <a:rPr lang="en-US" sz="2400" dirty="0" smtClean="0"/>
              <a:t>Scheduled mission was the first flight with the newer engine installed, baseline profile with JP8</a:t>
            </a:r>
          </a:p>
          <a:p>
            <a:r>
              <a:rPr lang="en-US" sz="2400" dirty="0" smtClean="0"/>
              <a:t>Aircraft was in a clean configuration</a:t>
            </a:r>
          </a:p>
          <a:p>
            <a:r>
              <a:rPr lang="en-US" sz="2400" dirty="0" smtClean="0"/>
              <a:t>Test profile required an AB takeoff</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176Flt2189e_hud_video.asf">
            <a:hlinkClick r:id="" action="ppaction://media"/>
          </p:cNvPr>
          <p:cNvPicPr>
            <a:picLocks noRot="1" noChangeAspect="1"/>
          </p:cNvPicPr>
          <p:nvPr>
            <a:videoFile r:link="rId1"/>
          </p:nvPr>
        </p:nvPicPr>
        <p:blipFill>
          <a:blip r:embed="rId3" cstate="print"/>
          <a:stretch>
            <a:fillRect/>
          </a:stretch>
        </p:blipFill>
        <p:spPr>
          <a:xfrm>
            <a:off x="1066800" y="1295400"/>
            <a:ext cx="7010400" cy="5257800"/>
          </a:xfrm>
          <a:prstGeom prst="rect">
            <a:avLst/>
          </a:prstGeom>
        </p:spPr>
      </p:pic>
      <p:sp>
        <p:nvSpPr>
          <p:cNvPr id="3" name="Title 2"/>
          <p:cNvSpPr>
            <a:spLocks noGrp="1"/>
          </p:cNvSpPr>
          <p:nvPr>
            <p:ph type="title"/>
          </p:nvPr>
        </p:nvSpPr>
        <p:spPr/>
        <p:txBody>
          <a:bodyPr/>
          <a:lstStyle/>
          <a:p>
            <a:r>
              <a:rPr lang="en-US" dirty="0" smtClean="0"/>
              <a:t>The Close Call…</a:t>
            </a:r>
            <a:endParaRPr lang="en-US" dirty="0"/>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Close Call…</a:t>
            </a:r>
            <a:endParaRPr lang="en-US" dirty="0"/>
          </a:p>
        </p:txBody>
      </p:sp>
      <p:sp>
        <p:nvSpPr>
          <p:cNvPr id="5" name="Content Placeholder 4"/>
          <p:cNvSpPr>
            <a:spLocks noGrp="1"/>
          </p:cNvSpPr>
          <p:nvPr>
            <p:ph idx="1"/>
          </p:nvPr>
        </p:nvSpPr>
        <p:spPr/>
        <p:txBody>
          <a:bodyPr/>
          <a:lstStyle/>
          <a:p>
            <a:r>
              <a:rPr lang="en-US" sz="2800" dirty="0" smtClean="0"/>
              <a:t>Engine light illuminated and test aircrew commenced a high speed abort at 120 knots </a:t>
            </a:r>
          </a:p>
          <a:p>
            <a:r>
              <a:rPr lang="en-US" sz="2800" dirty="0" smtClean="0"/>
              <a:t>Note it takes time for engine to spool down: max speed was 168 KCAS</a:t>
            </a:r>
          </a:p>
          <a:p>
            <a:r>
              <a:rPr lang="en-US" sz="2800" dirty="0" smtClean="0"/>
              <a:t>Aircraft engaged the barrier successfully</a:t>
            </a:r>
            <a:endParaRPr lang="en-US" sz="2800" dirty="0"/>
          </a:p>
        </p:txBody>
      </p:sp>
      <p:sp>
        <p:nvSpPr>
          <p:cNvPr id="3" name="Slide Number Placeholder 2"/>
          <p:cNvSpPr>
            <a:spLocks noGrp="1"/>
          </p:cNvSpPr>
          <p:nvPr>
            <p:ph type="sldNum" sz="quarter" idx="12"/>
          </p:nvPr>
        </p:nvSpPr>
        <p:spPr/>
        <p:txBody>
          <a:bodyPr/>
          <a:lstStyle/>
          <a:p>
            <a:fld id="{817DB46F-BBD0-4EAF-BE4F-99D211FFE6FB}" type="slidenum">
              <a:rPr lang="en-US" smtClean="0"/>
              <a:pPr/>
              <a:t>5</a:t>
            </a:fld>
            <a:endParaRPr lang="en-US"/>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Close Call…</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Test crew did an outstanding job bringing the aircraft to a safe stop</a:t>
            </a:r>
          </a:p>
          <a:p>
            <a:r>
              <a:rPr lang="en-US" sz="2800" dirty="0" smtClean="0"/>
              <a:t>Hot brakes did not occur</a:t>
            </a:r>
          </a:p>
          <a:p>
            <a:r>
              <a:rPr lang="en-US" sz="2800" dirty="0" smtClean="0"/>
              <a:t>But we were lucky…</a:t>
            </a:r>
          </a:p>
          <a:p>
            <a:pPr lvl="1"/>
            <a:r>
              <a:rPr lang="en-US" sz="2400" dirty="0" smtClean="0"/>
              <a:t>Well executed emergency response</a:t>
            </a:r>
          </a:p>
          <a:p>
            <a:pPr lvl="1"/>
            <a:r>
              <a:rPr lang="en-US" sz="2400" dirty="0" smtClean="0"/>
              <a:t>Clean configured aircraft, so light weight</a:t>
            </a:r>
          </a:p>
          <a:p>
            <a:pPr lvl="1"/>
            <a:r>
              <a:rPr lang="en-US" sz="2400" dirty="0" smtClean="0"/>
              <a:t>Departure end cable was available</a:t>
            </a:r>
          </a:p>
          <a:p>
            <a:pPr lvl="1"/>
            <a:r>
              <a:rPr lang="en-US" sz="2400" dirty="0" smtClean="0"/>
              <a:t>Runway was dry</a:t>
            </a:r>
          </a:p>
          <a:p>
            <a:pPr lvl="1"/>
            <a:r>
              <a:rPr lang="en-US" sz="2400" dirty="0" smtClean="0"/>
              <a:t>Temperature was not high</a:t>
            </a:r>
            <a:endParaRPr lang="en-US" sz="2400" dirty="0"/>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sz="2800" dirty="0" smtClean="0"/>
              <a:t>Engine data and MUX data did not provide an explanation for the engine light</a:t>
            </a:r>
          </a:p>
          <a:p>
            <a:r>
              <a:rPr lang="en-US" sz="2800" dirty="0" smtClean="0"/>
              <a:t>Subsequent ground run at high power recreated the problem</a:t>
            </a:r>
          </a:p>
          <a:p>
            <a:r>
              <a:rPr lang="en-US" sz="2800" dirty="0" smtClean="0"/>
              <a:t>Maintenance was able to determine that the wrong Engine Warning System (EWS) was installed for the newer model engine</a:t>
            </a:r>
          </a:p>
          <a:p>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7</a:t>
            </a:fld>
            <a:endParaRPr lang="en-US"/>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EWS</a:t>
            </a:r>
            <a:endParaRPr lang="en-US" dirty="0"/>
          </a:p>
        </p:txBody>
      </p:sp>
      <p:sp>
        <p:nvSpPr>
          <p:cNvPr id="3" name="Content Placeholder 2"/>
          <p:cNvSpPr>
            <a:spLocks noGrp="1"/>
          </p:cNvSpPr>
          <p:nvPr>
            <p:ph idx="1"/>
          </p:nvPr>
        </p:nvSpPr>
        <p:spPr/>
        <p:txBody>
          <a:bodyPr/>
          <a:lstStyle/>
          <a:p>
            <a:r>
              <a:rPr lang="en-US" sz="2800" dirty="0" smtClean="0"/>
              <a:t>Engine caution light is triggered by one of the following for the older model engine:</a:t>
            </a:r>
          </a:p>
          <a:p>
            <a:pPr lvl="1"/>
            <a:r>
              <a:rPr lang="en-US" sz="2400" dirty="0" smtClean="0"/>
              <a:t>RPM becomes </a:t>
            </a:r>
            <a:r>
              <a:rPr lang="en-US" sz="2400" dirty="0" err="1" smtClean="0"/>
              <a:t>subidle</a:t>
            </a:r>
            <a:endParaRPr lang="en-US" sz="2400" dirty="0" smtClean="0"/>
          </a:p>
          <a:p>
            <a:pPr lvl="1"/>
            <a:r>
              <a:rPr lang="en-US" sz="2400" dirty="0" smtClean="0"/>
              <a:t>Engine stagnates (determined from RPM/FTIT rates)</a:t>
            </a:r>
          </a:p>
          <a:p>
            <a:pPr lvl="1"/>
            <a:r>
              <a:rPr lang="en-US" sz="2400" dirty="0" smtClean="0"/>
              <a:t>Two seconds after FTIT exceeds 1000°C</a:t>
            </a:r>
          </a:p>
          <a:p>
            <a:r>
              <a:rPr lang="en-US" sz="2800" dirty="0" smtClean="0"/>
              <a:t>Older model FTIT limit is 965°C at MIL/AB with a transient of </a:t>
            </a:r>
            <a:r>
              <a:rPr lang="en-US" sz="2800" u="sng" dirty="0" smtClean="0">
                <a:solidFill>
                  <a:srgbClr val="FF0000"/>
                </a:solidFill>
              </a:rPr>
              <a:t>980°C</a:t>
            </a:r>
            <a:endParaRPr lang="en-US" sz="3200" u="sng" dirty="0" smtClean="0">
              <a:solidFill>
                <a:srgbClr val="FF0000"/>
              </a:solidFill>
            </a:endParaRPr>
          </a:p>
          <a:p>
            <a:r>
              <a:rPr lang="en-US" sz="2800" dirty="0" smtClean="0"/>
              <a:t>Newer model FTIT limit is 1070°C MIL/AB with a transient of </a:t>
            </a:r>
            <a:r>
              <a:rPr lang="en-US" sz="2800" u="sng" dirty="0" smtClean="0">
                <a:solidFill>
                  <a:srgbClr val="FF0000"/>
                </a:solidFill>
              </a:rPr>
              <a:t>1090°C</a:t>
            </a:r>
          </a:p>
          <a:p>
            <a:r>
              <a:rPr lang="en-US" sz="2600" dirty="0" smtClean="0"/>
              <a:t>Aircraft was aborted for a </a:t>
            </a:r>
            <a:r>
              <a:rPr lang="en-US" sz="2600" u="sng" dirty="0" smtClean="0">
                <a:solidFill>
                  <a:srgbClr val="FF0000"/>
                </a:solidFill>
                <a:effectLst>
                  <a:outerShdw blurRad="38100" dist="38100" dir="2700000" algn="tl">
                    <a:srgbClr val="000000">
                      <a:alpha val="43137"/>
                    </a:srgbClr>
                  </a:outerShdw>
                </a:effectLst>
              </a:rPr>
              <a:t>FALSE</a:t>
            </a:r>
            <a:r>
              <a:rPr lang="en-US" sz="2600" dirty="0" smtClean="0">
                <a:effectLst>
                  <a:outerShdw blurRad="38100" dist="38100" dir="2700000" algn="tl">
                    <a:srgbClr val="000000">
                      <a:alpha val="43137"/>
                    </a:srgbClr>
                  </a:outerShdw>
                </a:effectLst>
              </a:rPr>
              <a:t> </a:t>
            </a:r>
            <a:r>
              <a:rPr lang="en-US" sz="2600" dirty="0" smtClean="0"/>
              <a:t>indication</a:t>
            </a:r>
          </a:p>
          <a:p>
            <a:endParaRPr lang="en-US" sz="2600" dirty="0"/>
          </a:p>
        </p:txBody>
      </p:sp>
      <p:sp>
        <p:nvSpPr>
          <p:cNvPr id="4" name="Slide Number Placeholder 3"/>
          <p:cNvSpPr>
            <a:spLocks noGrp="1"/>
          </p:cNvSpPr>
          <p:nvPr>
            <p:ph type="sldNum" sz="quarter" idx="12"/>
          </p:nvPr>
        </p:nvSpPr>
        <p:spPr/>
        <p:txBody>
          <a:bodyPr/>
          <a:lstStyle/>
          <a:p>
            <a:fld id="{5D4A967D-5DAD-4758-B0B6-3667C1F431C2}" type="slidenum">
              <a:rPr lang="en-US" smtClean="0"/>
              <a:pPr/>
              <a:t>8</a:t>
            </a:fld>
            <a:endParaRPr lang="en-US"/>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EWS cont…</a:t>
            </a:r>
            <a:endParaRPr lang="en-US" dirty="0"/>
          </a:p>
        </p:txBody>
      </p:sp>
      <p:sp>
        <p:nvSpPr>
          <p:cNvPr id="3" name="Content Placeholder 2"/>
          <p:cNvSpPr>
            <a:spLocks noGrp="1"/>
          </p:cNvSpPr>
          <p:nvPr>
            <p:ph idx="1"/>
          </p:nvPr>
        </p:nvSpPr>
        <p:spPr/>
        <p:txBody>
          <a:bodyPr/>
          <a:lstStyle/>
          <a:p>
            <a:r>
              <a:rPr lang="en-US" sz="2800" dirty="0" smtClean="0"/>
              <a:t>Two types of </a:t>
            </a:r>
            <a:r>
              <a:rPr lang="en-US" sz="2600" dirty="0" smtClean="0"/>
              <a:t>EWS</a:t>
            </a:r>
          </a:p>
          <a:p>
            <a:pPr lvl="1"/>
            <a:r>
              <a:rPr lang="en-US" sz="2400" dirty="0" smtClean="0"/>
              <a:t>Old version which is only compatible with the older model engine</a:t>
            </a:r>
          </a:p>
          <a:p>
            <a:pPr lvl="1"/>
            <a:r>
              <a:rPr lang="en-US" sz="2400" dirty="0" smtClean="0"/>
              <a:t>New version which is compatible with both the older and newer engine models</a:t>
            </a:r>
          </a:p>
        </p:txBody>
      </p:sp>
      <p:sp>
        <p:nvSpPr>
          <p:cNvPr id="4" name="Slide Number Placeholder 3"/>
          <p:cNvSpPr>
            <a:spLocks noGrp="1"/>
          </p:cNvSpPr>
          <p:nvPr>
            <p:ph type="sldNum" sz="quarter" idx="12"/>
          </p:nvPr>
        </p:nvSpPr>
        <p:spPr/>
        <p:txBody>
          <a:bodyPr/>
          <a:lstStyle/>
          <a:p>
            <a:fld id="{5D4A967D-5DAD-4758-B0B6-3667C1F431C2}" type="slidenum">
              <a:rPr lang="en-US" smtClean="0"/>
              <a:pPr/>
              <a:t>9</a:t>
            </a:fld>
            <a:endParaRPr lang="en-US"/>
          </a:p>
        </p:txBody>
      </p:sp>
      <p:pic>
        <p:nvPicPr>
          <p:cNvPr id="3074" name="Picture 2" descr="S:\CTF Pictures\New Folder\3 ship.jpg"/>
          <p:cNvPicPr>
            <a:picLocks noChangeAspect="1" noChangeArrowheads="1"/>
          </p:cNvPicPr>
          <p:nvPr/>
        </p:nvPicPr>
        <p:blipFill>
          <a:blip r:embed="rId2" cstate="print"/>
          <a:srcRect/>
          <a:stretch>
            <a:fillRect/>
          </a:stretch>
        </p:blipFill>
        <p:spPr bwMode="auto">
          <a:xfrm>
            <a:off x="5181600" y="3657600"/>
            <a:ext cx="3333750" cy="2667000"/>
          </a:xfrm>
          <a:prstGeom prst="rect">
            <a:avLst/>
          </a:prstGeom>
          <a:noFill/>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412 TW Briefing Template v2">
  <a:themeElements>
    <a:clrScheme name="412 TW Briefing Template 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12 TW Briefing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412 TW Briefing Template v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12 TW Briefing Template v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12 TW Briefing Template v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12 TW Briefing Template v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12 TW Briefing Template 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12 TW Briefing Template 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12 TW Briefing Template 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3564</TotalTime>
  <Words>1559</Words>
  <Application>Microsoft Office PowerPoint</Application>
  <PresentationFormat>On-screen Show (4:3)</PresentationFormat>
  <Paragraphs>195</Paragraphs>
  <Slides>29</Slides>
  <Notes>2</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412 TW Briefing Template v2</vt:lpstr>
      <vt:lpstr>Non Standard Installations in the F-16: Regaining Control Over the Test Configuration After a High Speed Rejected Takeoff </vt:lpstr>
      <vt:lpstr>Outline</vt:lpstr>
      <vt:lpstr>Background</vt:lpstr>
      <vt:lpstr>The Close Call…</vt:lpstr>
      <vt:lpstr>The Close Call…</vt:lpstr>
      <vt:lpstr>The Close Call…</vt:lpstr>
      <vt:lpstr>Findings</vt:lpstr>
      <vt:lpstr>EWS</vt:lpstr>
      <vt:lpstr>EWS cont…</vt:lpstr>
      <vt:lpstr>Configuration Control</vt:lpstr>
      <vt:lpstr>Configuration Control…</vt:lpstr>
      <vt:lpstr>Findings cont…</vt:lpstr>
      <vt:lpstr>Rejected Takeoff</vt:lpstr>
      <vt:lpstr>Class A - Similar Incident</vt:lpstr>
      <vt:lpstr>Class A cont…</vt:lpstr>
      <vt:lpstr>Hot Brakes</vt:lpstr>
      <vt:lpstr>Configuration Problem #2</vt:lpstr>
      <vt:lpstr>Configuration Problem #3</vt:lpstr>
      <vt:lpstr>CTF Response</vt:lpstr>
      <vt:lpstr>Short Term Fixes</vt:lpstr>
      <vt:lpstr>Long Term Fixes</vt:lpstr>
      <vt:lpstr>Long Term Fixes …</vt:lpstr>
      <vt:lpstr>Long Term Fixes … </vt:lpstr>
      <vt:lpstr>External challenges</vt:lpstr>
      <vt:lpstr>External challenges</vt:lpstr>
      <vt:lpstr>External challenges</vt:lpstr>
      <vt:lpstr>External challenges</vt:lpstr>
      <vt:lpstr>Outline</vt:lpstr>
      <vt:lpstr>QUESTIONS?</vt:lpstr>
    </vt:vector>
  </TitlesOfParts>
  <Company>416 FLTS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Grenz Lisa</dc:creator>
  <cp:lastModifiedBy>Rogerson Stuart</cp:lastModifiedBy>
  <cp:revision>180</cp:revision>
  <cp:lastPrinted>2000-12-05T15:15:02Z</cp:lastPrinted>
  <dcterms:created xsi:type="dcterms:W3CDTF">2002-07-02T00:28:35Z</dcterms:created>
  <dcterms:modified xsi:type="dcterms:W3CDTF">2010-05-03T16:55:09Z</dcterms:modified>
</cp:coreProperties>
</file>