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43"/>
  </p:notesMasterIdLst>
  <p:sldIdLst>
    <p:sldId id="36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61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22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63" r:id="rId42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paetzold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69696"/>
    <a:srgbClr val="5F5F5F"/>
    <a:srgbClr val="080808"/>
    <a:srgbClr val="BE1E3C"/>
    <a:srgbClr val="007156"/>
    <a:srgbClr val="007196"/>
    <a:srgbClr val="0053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479" autoAdjust="0"/>
  </p:normalViewPr>
  <p:slideViewPr>
    <p:cSldViewPr snapToGrid="0">
      <p:cViewPr varScale="1">
        <p:scale>
          <a:sx n="62" d="100"/>
          <a:sy n="62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86A4D694-935B-4B4E-A080-6B386B41BC4B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7D79-CB46-412B-BB38-7CF63E9F923B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05350"/>
            <a:ext cx="4982633" cy="44577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D699B-070E-47DF-A07C-37765BAE71C2}" type="slidenum">
              <a:rPr lang="de-DE"/>
              <a:pPr/>
              <a:t>2</a:t>
            </a:fld>
            <a:endParaRPr lang="de-DE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Thank You!</a:t>
            </a:r>
          </a:p>
          <a:p>
            <a:r>
              <a:rPr lang="de-DE"/>
              <a:t>At first I like to excuse for my English. As it is not my native language and I´m not well trained in using it, some words or expressions may not hit the point. So if some misunderstandings may occure please let me know.</a:t>
            </a:r>
          </a:p>
          <a:p>
            <a:r>
              <a:rPr lang="de-DE"/>
              <a:t>As we have limited time we cannot handle any aspect of the topic. This presentation gives a brief overview about the results of a research project funded by the EASA. </a:t>
            </a:r>
          </a:p>
          <a:p>
            <a:endParaRPr lang="de-DE"/>
          </a:p>
          <a:p>
            <a:r>
              <a:rPr lang="de-DE"/>
              <a:t> 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92AB7-B58C-44F3-8599-A5B15255F206}" type="slidenum">
              <a:rPr lang="de-DE"/>
              <a:pPr/>
              <a:t>3</a:t>
            </a:fld>
            <a:endParaRPr lang="de-DE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The story can be told in different ways. </a:t>
            </a:r>
          </a:p>
          <a:p>
            <a:r>
              <a:rPr lang="de-DE"/>
              <a:t>At first we will give you some background informations and will ..</a:t>
            </a:r>
          </a:p>
          <a:p>
            <a:r>
              <a:rPr lang="de-DE"/>
              <a:t>In the third part my collegue Mr. Rausch will present you a summary of the research results.</a:t>
            </a:r>
          </a:p>
          <a:p>
            <a:r>
              <a:rPr lang="de-DE"/>
              <a:t>In part 4 the results of part 3 will be combined to reason/justify the outcomes. The presentation will end with our recommendations and a brief summary.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398AD-666E-40B1-9060-AA9E1AC5C7F6}" type="slidenum">
              <a:rPr lang="de-DE"/>
              <a:pPr/>
              <a:t>6</a:t>
            </a:fld>
            <a:endParaRPr lang="de-DE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The focus of the project was on the necessities to ensure a certain level of safety and not on the abilities of certain technologies.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C2AF1-0129-461D-B708-1470FFD80E10}" type="slidenum">
              <a:rPr lang="de-DE"/>
              <a:pPr/>
              <a:t>9</a:t>
            </a:fld>
            <a:endParaRPr lang="de-DE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Significant research on the topic of SPR has been done by NASA during the 70ies and 80ies</a:t>
            </a:r>
          </a:p>
          <a:p>
            <a:r>
              <a:rPr lang="en-GB"/>
              <a:t>At first, research in various directions</a:t>
            </a:r>
          </a:p>
          <a:p>
            <a:r>
              <a:rPr lang="en-GB"/>
              <a:t>Further research concentrated on wing mod</a:t>
            </a:r>
          </a:p>
          <a:p>
            <a:r>
              <a:rPr lang="en-GB"/>
              <a:t>Aimed that regulation comes into widespread use for 1. reduce accidents </a:t>
            </a:r>
          </a:p>
          <a:p>
            <a:r>
              <a:rPr lang="en-GB"/>
              <a:t>	2. reduce expense of certification flight testing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93FE5-4B6C-4DFF-BB0D-290D621597AF}" type="slidenum">
              <a:rPr lang="de-DE"/>
              <a:pPr/>
              <a:t>14</a:t>
            </a:fld>
            <a:endParaRPr lang="de-DE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Other aspects of the literature research have been..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B8178-35F9-4E3B-85CD-6818E3668E44}" type="slidenum">
              <a:rPr lang="de-DE"/>
              <a:pPr/>
              <a:t>19</a:t>
            </a:fld>
            <a:endParaRPr lang="de-DE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7D79-CB46-412B-BB38-7CF63E9F923B}" type="slidenum">
              <a:rPr lang="en-GB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05350"/>
            <a:ext cx="4982633" cy="44577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296863" y="3654425"/>
            <a:ext cx="8550275" cy="2384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3" y="1449388"/>
            <a:ext cx="8550275" cy="2654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3097" name="Text Box 25"/>
          <p:cNvSpPr txBox="1">
            <a:spLocks noChangeArrowheads="1"/>
          </p:cNvSpPr>
          <p:nvPr userDrawn="1"/>
        </p:nvSpPr>
        <p:spPr bwMode="auto">
          <a:xfrm>
            <a:off x="5913438" y="588963"/>
            <a:ext cx="172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>
                <a:solidFill>
                  <a:schemeClr val="bg2"/>
                </a:solidFill>
                <a:latin typeface="NexusSansPro-Regular" pitchFamily="50" charset="0"/>
              </a:rPr>
              <a:t>Institute of </a:t>
            </a:r>
          </a:p>
          <a:p>
            <a:pPr algn="r"/>
            <a:r>
              <a:rPr lang="de-DE" sz="1600" b="1">
                <a:solidFill>
                  <a:schemeClr val="bg2"/>
                </a:solidFill>
                <a:latin typeface="NexusSansPro-Regular" pitchFamily="50" charset="0"/>
              </a:rPr>
              <a:t>Flight Guidance</a:t>
            </a:r>
          </a:p>
        </p:txBody>
      </p:sp>
      <p:sp>
        <p:nvSpPr>
          <p:cNvPr id="3101" name="Rectangle 29"/>
          <p:cNvSpPr>
            <a:spLocks noChangeArrowheads="1"/>
          </p:cNvSpPr>
          <p:nvPr userDrawn="1"/>
        </p:nvSpPr>
        <p:spPr bwMode="auto">
          <a:xfrm>
            <a:off x="296863" y="6038850"/>
            <a:ext cx="8550275" cy="450850"/>
          </a:xfrm>
          <a:prstGeom prst="rect">
            <a:avLst/>
          </a:prstGeom>
          <a:solidFill>
            <a:srgbClr val="0080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rgbClr val="080808"/>
              </a:solidFill>
            </a:endParaRPr>
          </a:p>
        </p:txBody>
      </p:sp>
      <p:pic>
        <p:nvPicPr>
          <p:cNvPr id="3096" name="Picture 24" descr="TUBraunschweig_iff13_mittel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3013" y="366713"/>
            <a:ext cx="12890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3" descr="folien_hg_iff_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49388"/>
            <a:ext cx="8550275" cy="2654300"/>
          </a:xfrm>
          <a:prstGeom prst="rect">
            <a:avLst/>
          </a:prstGeom>
          <a:noFill/>
        </p:spPr>
      </p:pic>
      <p:pic>
        <p:nvPicPr>
          <p:cNvPr id="3106" name="Picture 34" descr="ibu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1449388"/>
            <a:ext cx="8551863" cy="2924175"/>
          </a:xfrm>
          <a:prstGeom prst="rect">
            <a:avLst/>
          </a:prstGeom>
          <a:noFill/>
        </p:spPr>
      </p:pic>
      <p:pic>
        <p:nvPicPr>
          <p:cNvPr id="3103" name="Picture 31" descr="TUBS_CO_150dpi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5B368A3A-CEBA-4A6B-B982-DF106B3C267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3538" y="53975"/>
            <a:ext cx="2093912" cy="5761038"/>
          </a:xfrm>
        </p:spPr>
        <p:txBody>
          <a:bodyPr vert="eaVert"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53975"/>
            <a:ext cx="6129338" cy="5761038"/>
          </a:xfrm>
        </p:spPr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FB6AA39C-CEC1-4AB0-AC24-8BF757A1EC3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53975"/>
            <a:ext cx="8375650" cy="708025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928813" y="6142038"/>
            <a:ext cx="4983162" cy="2079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231DA483-C362-49DE-8369-E2254B8B773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31800" y="53975"/>
            <a:ext cx="8375650" cy="5761038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928813" y="6142038"/>
            <a:ext cx="4983162" cy="2079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7B5426BC-49C4-4CA5-9123-A8BB122E306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285F6893-5CC5-440E-9446-E54E794C67D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F9547195-2649-4A1B-B913-E82B1F66114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42988"/>
            <a:ext cx="41116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5825" y="1042988"/>
            <a:ext cx="41116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52549E64-C588-4029-BA89-8F4A52E0214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64F76F90-82AA-4E18-9863-BD920788BED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E4C035D4-2E7E-4C01-980F-496D4F2B60D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42F6FCFF-C958-4637-B9B3-35F7AB2C946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9CD69716-B087-47E5-A715-95D336F26D7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71AE32CA-C41A-4015-BAEB-EA4939D2384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tx2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0912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53975"/>
            <a:ext cx="8375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42988"/>
            <a:ext cx="8375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8813" y="6142038"/>
            <a:ext cx="49831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200">
                <a:latin typeface="+mn-lt"/>
              </a:defRPr>
            </a:lvl1pPr>
          </a:lstStyle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97A934A5-7B53-4860-A629-1228981D0AF3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TUBraunschweig_iff13_mittel"/>
          <p:cNvPicPr preferRelativeResize="0">
            <a:picLocks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47025" y="6173788"/>
            <a:ext cx="8604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686550" y="6264275"/>
            <a:ext cx="133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chemeClr val="bg2"/>
                </a:solidFill>
                <a:latin typeface="NexusSansPro-Regular" pitchFamily="50" charset="0"/>
              </a:rPr>
              <a:t>Institute of </a:t>
            </a:r>
          </a:p>
          <a:p>
            <a:pPr algn="r"/>
            <a:r>
              <a:rPr lang="de-DE" sz="1200" b="1">
                <a:solidFill>
                  <a:schemeClr val="bg2"/>
                </a:solidFill>
                <a:latin typeface="NexusSansPro-Regular" pitchFamily="50" charset="0"/>
              </a:rPr>
              <a:t>Flight Guidance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NexusSansPro-Regular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NexusSansPro-Regular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NexusSansPro-Regular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NexusSansPro-Regular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NexusSansPro-Regular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NexusSansPro-Regular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NexusSansPro-Regular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NexusSansPro-Regular" pitchFamily="50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361950" indent="-16986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542925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742950" indent="-198438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RAeS NEW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333375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6" descr="main stand - 2 - 061112-F-8831C-001"/>
          <p:cNvPicPr>
            <a:picLocks noChangeAspect="1" noChangeArrowheads="1"/>
          </p:cNvPicPr>
          <p:nvPr userDrawn="1"/>
        </p:nvPicPr>
        <p:blipFill>
          <a:blip r:embed="rId14" cstate="print"/>
          <a:srcRect r="5"/>
          <a:stretch>
            <a:fillRect/>
          </a:stretch>
        </p:blipFill>
        <p:spPr bwMode="auto">
          <a:xfrm>
            <a:off x="-12700" y="5589588"/>
            <a:ext cx="18478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2" descr="main stand - 5 - 061112-F-8831C-001 (1)"/>
          <p:cNvPicPr>
            <a:picLocks noChangeAspect="1" noChangeArrowheads="1"/>
          </p:cNvPicPr>
          <p:nvPr userDrawn="1"/>
        </p:nvPicPr>
        <p:blipFill>
          <a:blip r:embed="rId15" cstate="print"/>
          <a:srcRect r="-223" b="-488"/>
          <a:stretch>
            <a:fillRect/>
          </a:stretch>
        </p:blipFill>
        <p:spPr bwMode="auto">
          <a:xfrm>
            <a:off x="5464175" y="5589588"/>
            <a:ext cx="18446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2" descr="070718_G_3464S_029_16507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63713" y="5589588"/>
            <a:ext cx="180975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3" descr="main stand - 6 - isss"/>
          <p:cNvPicPr>
            <a:picLocks noChangeAspect="1" noChangeArrowheads="1"/>
          </p:cNvPicPr>
          <p:nvPr userDrawn="1"/>
        </p:nvPicPr>
        <p:blipFill>
          <a:blip r:embed="rId17" cstate="print"/>
          <a:srcRect r="-255" b="3"/>
          <a:stretch>
            <a:fillRect/>
          </a:stretch>
        </p:blipFill>
        <p:spPr bwMode="auto">
          <a:xfrm>
            <a:off x="7283450" y="5589588"/>
            <a:ext cx="18970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7" descr="main stand - 4 - JSF - invert"/>
          <p:cNvPicPr>
            <a:picLocks noChangeAspect="1" noChangeArrowheads="1"/>
          </p:cNvPicPr>
          <p:nvPr userDrawn="1"/>
        </p:nvPicPr>
        <p:blipFill>
          <a:blip r:embed="rId18" cstate="print"/>
          <a:srcRect r="-60" b="41"/>
          <a:stretch>
            <a:fillRect/>
          </a:stretch>
        </p:blipFill>
        <p:spPr bwMode="auto">
          <a:xfrm>
            <a:off x="3571875" y="5589588"/>
            <a:ext cx="19367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tp.org/" TargetMode="External"/><Relationship Id="rId3" Type="http://schemas.openxmlformats.org/officeDocument/2006/relationships/hyperlink" Target="http://www.baesystems.com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sfte.org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tp.org/" TargetMode="External"/><Relationship Id="rId3" Type="http://schemas.openxmlformats.org/officeDocument/2006/relationships/hyperlink" Target="http://www.baesystems.com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sfte.org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38835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smtClean="0">
              <a:solidFill>
                <a:srgbClr val="000000"/>
              </a:solidFill>
            </a:endParaRPr>
          </a:p>
          <a:p>
            <a:r>
              <a:rPr lang="en-US" sz="2500" b="1" smtClean="0">
                <a:solidFill>
                  <a:srgbClr val="000000"/>
                </a:solidFill>
              </a:rPr>
              <a:t>SETP/SFTE 4</a:t>
            </a:r>
            <a:r>
              <a:rPr lang="en-US" sz="2500" b="1" baseline="30000" smtClean="0">
                <a:solidFill>
                  <a:srgbClr val="000000"/>
                </a:solidFill>
              </a:rPr>
              <a:t>th</a:t>
            </a:r>
            <a:r>
              <a:rPr lang="en-US" sz="2500" b="1" smtClean="0">
                <a:solidFill>
                  <a:srgbClr val="000000"/>
                </a:solidFill>
              </a:rPr>
              <a:t> European Flight Test Safety Workshop</a:t>
            </a:r>
          </a:p>
          <a:p>
            <a:endParaRPr lang="en-GB" sz="2500" b="1" smtClean="0">
              <a:solidFill>
                <a:srgbClr val="000000"/>
              </a:solidFill>
            </a:endParaRPr>
          </a:p>
          <a:p>
            <a:r>
              <a:rPr lang="en-US" sz="2500" b="1" smtClean="0">
                <a:solidFill>
                  <a:srgbClr val="000000"/>
                </a:solidFill>
              </a:rPr>
              <a:t>Tuesday 28 – Wednesday 29 September 2010</a:t>
            </a:r>
          </a:p>
          <a:p>
            <a:endParaRPr lang="en-US" sz="2500" b="1" smtClean="0">
              <a:solidFill>
                <a:srgbClr val="000000"/>
              </a:solidFill>
            </a:endParaRPr>
          </a:p>
          <a:p>
            <a:r>
              <a:rPr lang="en-US" b="1" smtClean="0">
                <a:solidFill>
                  <a:srgbClr val="000000"/>
                </a:solidFill>
              </a:rPr>
              <a:t>Sponsored by:				In Partnership with:</a:t>
            </a:r>
          </a:p>
          <a:p>
            <a:endParaRPr lang="en-US" b="1" smtClean="0">
              <a:solidFill>
                <a:srgbClr val="000000"/>
              </a:solidFill>
            </a:endParaRPr>
          </a:p>
          <a:p>
            <a:endParaRPr lang="en-US" b="1" smtClean="0">
              <a:solidFill>
                <a:srgbClr val="000000"/>
              </a:solidFill>
            </a:endParaRPr>
          </a:p>
          <a:p>
            <a:endParaRPr lang="en-US" b="1" smtClean="0">
              <a:solidFill>
                <a:srgbClr val="000000"/>
              </a:solidFill>
            </a:endParaRPr>
          </a:p>
          <a:p>
            <a:endParaRPr lang="en-US" b="1" smtClean="0">
              <a:solidFill>
                <a:srgbClr val="000000"/>
              </a:solidFill>
            </a:endParaRPr>
          </a:p>
          <a:p>
            <a:endParaRPr lang="en-GB" sz="2500" b="1" smtClean="0">
              <a:solidFill>
                <a:srgbClr val="000000"/>
              </a:solidFill>
            </a:endParaRPr>
          </a:p>
          <a:p>
            <a:endParaRPr lang="en-GB" sz="3200" b="1" smtClean="0">
              <a:solidFill>
                <a:srgbClr val="000000"/>
              </a:solidFill>
            </a:endParaRPr>
          </a:p>
          <a:p>
            <a:endParaRPr lang="en-GB" sz="1400" b="1" smtClean="0">
              <a:solidFill>
                <a:srgbClr val="000000"/>
              </a:solidFill>
            </a:endParaRPr>
          </a:p>
          <a:p>
            <a:endParaRPr lang="en-GB" sz="2000" b="1" smtClean="0">
              <a:solidFill>
                <a:srgbClr val="000000"/>
              </a:solidFill>
            </a:endParaRPr>
          </a:p>
          <a:p>
            <a:endParaRPr lang="en-GB" sz="2000" b="1" smtClean="0">
              <a:solidFill>
                <a:srgbClr val="000000"/>
              </a:solidFill>
            </a:endParaRPr>
          </a:p>
          <a:p>
            <a:endParaRPr lang="en-GB" sz="2000" b="1" smtClean="0">
              <a:solidFill>
                <a:srgbClr val="000000"/>
              </a:solidFill>
            </a:endParaRPr>
          </a:p>
          <a:p>
            <a:pPr algn="r"/>
            <a:endParaRPr lang="en-GB" sz="2000" b="1" smtClean="0">
              <a:solidFill>
                <a:srgbClr val="000000"/>
              </a:solidFill>
            </a:endParaRPr>
          </a:p>
          <a:p>
            <a:r>
              <a:rPr lang="en-GB" sz="2000" b="1" smtClean="0">
                <a:solidFill>
                  <a:srgbClr val="000000"/>
                </a:solidFill>
              </a:rPr>
              <a:t>           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214313" y="214313"/>
            <a:ext cx="8604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 b="1" smtClean="0">
              <a:solidFill>
                <a:srgbClr val="000000"/>
              </a:solidFill>
            </a:endParaRPr>
          </a:p>
          <a:p>
            <a:r>
              <a:rPr lang="en-GB" sz="2900" b="1" smtClean="0">
                <a:solidFill>
                  <a:srgbClr val="00204E"/>
                </a:solidFill>
              </a:rPr>
              <a:t>Royal Aeronautical Society</a:t>
            </a:r>
          </a:p>
          <a:p>
            <a:endParaRPr lang="en-GB" sz="1000" b="1" smtClean="0">
              <a:solidFill>
                <a:srgbClr val="00204E"/>
              </a:solidFill>
            </a:endParaRPr>
          </a:p>
          <a:p>
            <a:endParaRPr lang="en-GB" sz="2800" b="1" smtClean="0">
              <a:solidFill>
                <a:srgbClr val="000000"/>
              </a:solidFill>
            </a:endParaRPr>
          </a:p>
        </p:txBody>
      </p:sp>
      <p:pic>
        <p:nvPicPr>
          <p:cNvPr id="2052" name="Picture 4" descr="BAE System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789363"/>
            <a:ext cx="282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W_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43706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FT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4613" y="3789363"/>
            <a:ext cx="17208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setp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3716338"/>
            <a:ext cx="955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F5BFCED1-F29B-462F-AF0B-78914DC9E82D}" type="slidenum">
              <a:rPr lang="de-DE"/>
              <a:pPr/>
              <a:t>10</a:t>
            </a:fld>
            <a:endParaRPr lang="de-DE"/>
          </a:p>
        </p:txBody>
      </p:sp>
      <p:pic>
        <p:nvPicPr>
          <p:cNvPr id="183298" name="Picture 2" descr="P1100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042988"/>
            <a:ext cx="74644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517525" y="534193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5374"/>
                </a:solidFill>
                <a:latin typeface="NexusSansPro-Regular" pitchFamily="50" charset="0"/>
              </a:rPr>
              <a:t>Modified outboard leading edge (MOLE)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7732713" y="531495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5374"/>
                </a:solidFill>
                <a:latin typeface="NexusSansPro-Regular" pitchFamily="50" charset="0"/>
              </a:rPr>
              <a:t>[13]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2400" b="1">
                <a:latin typeface="NexusSansPro-Regular" pitchFamily="50" charset="0"/>
              </a:rPr>
              <a:t>3.1 </a:t>
            </a:r>
            <a:r>
              <a:rPr lang="en-GB" sz="2400" b="1">
                <a:latin typeface="NexusSansPro-Regular" pitchFamily="50" charset="0"/>
              </a:rPr>
              <a:t>Literature review – wing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6E994E4F-0CA5-4614-896E-4E99A9D0B36D}" type="slidenum">
              <a:rPr lang="de-DE"/>
              <a:pPr/>
              <a:t>11</a:t>
            </a:fld>
            <a:endParaRPr lang="de-DE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2163" y="1228725"/>
            <a:ext cx="8113712" cy="3763963"/>
          </a:xfrm>
          <a:noFill/>
          <a:ln/>
        </p:spPr>
        <p:txBody>
          <a:bodyPr/>
          <a:lstStyle/>
          <a:p>
            <a:pPr marL="180975" indent="-180975">
              <a:lnSpc>
                <a:spcPct val="80000"/>
              </a:lnSpc>
            </a:pPr>
            <a:endParaRPr lang="de-DE">
              <a:solidFill>
                <a:srgbClr val="005374"/>
              </a:solidFill>
            </a:endParaRPr>
          </a:p>
          <a:p>
            <a:pPr marL="180975" indent="-180975">
              <a:lnSpc>
                <a:spcPct val="120000"/>
              </a:lnSpc>
              <a:buFontTx/>
              <a:buChar char="•"/>
            </a:pPr>
            <a:r>
              <a:rPr lang="de-DE" sz="1800">
                <a:solidFill>
                  <a:srgbClr val="005374"/>
                </a:solidFill>
              </a:rPr>
              <a:t>MOLEs: enhanced lateral controllability at stall,</a:t>
            </a:r>
          </a:p>
          <a:p>
            <a:pPr marL="180975" indent="-180975">
              <a:lnSpc>
                <a:spcPct val="120000"/>
              </a:lnSpc>
            </a:pPr>
            <a:r>
              <a:rPr lang="de-DE" sz="1800">
                <a:solidFill>
                  <a:srgbClr val="005374"/>
                </a:solidFill>
              </a:rPr>
              <a:t>		   aircraft less likely to enter a spin</a:t>
            </a:r>
          </a:p>
          <a:p>
            <a:pPr marL="180975" indent="-180975">
              <a:lnSpc>
                <a:spcPct val="120000"/>
              </a:lnSpc>
            </a:pPr>
            <a:endParaRPr lang="de-DE" sz="1800">
              <a:solidFill>
                <a:srgbClr val="005374"/>
              </a:solidFill>
            </a:endParaRPr>
          </a:p>
          <a:p>
            <a:pPr marL="180975" indent="-180975">
              <a:lnSpc>
                <a:spcPct val="120000"/>
              </a:lnSpc>
              <a:buFontTx/>
              <a:buChar char="•"/>
            </a:pPr>
            <a:r>
              <a:rPr lang="de-DE" sz="1800">
                <a:solidFill>
                  <a:srgbClr val="005374"/>
                </a:solidFill>
              </a:rPr>
              <a:t>Aircraft behaviour highly dependent on flight state / control inputs</a:t>
            </a:r>
          </a:p>
          <a:p>
            <a:pPr marL="180975" indent="-180975">
              <a:lnSpc>
                <a:spcPct val="120000"/>
              </a:lnSpc>
            </a:pPr>
            <a:endParaRPr lang="de-DE" sz="1200">
              <a:solidFill>
                <a:srgbClr val="005374"/>
              </a:solidFill>
            </a:endParaRPr>
          </a:p>
          <a:p>
            <a:pPr marL="549275" lvl="1">
              <a:lnSpc>
                <a:spcPct val="120000"/>
              </a:lnSpc>
              <a:buFont typeface="Wingdings" pitchFamily="2" charset="2"/>
              <a:buNone/>
            </a:pPr>
            <a:r>
              <a:rPr lang="de-DE" sz="1800">
                <a:solidFill>
                  <a:srgbClr val="005374"/>
                </a:solidFill>
                <a:sym typeface="Wingdings" pitchFamily="2" charset="2"/>
              </a:rPr>
              <a:t>		    </a:t>
            </a:r>
            <a:r>
              <a:rPr lang="de-DE" sz="1800">
                <a:solidFill>
                  <a:srgbClr val="005374"/>
                </a:solidFill>
              </a:rPr>
              <a:t>Aircraft still can enter spirals and spins </a:t>
            </a:r>
          </a:p>
          <a:p>
            <a:pPr marL="549275" lvl="1">
              <a:lnSpc>
                <a:spcPct val="120000"/>
              </a:lnSpc>
              <a:buFont typeface="Wingdings" pitchFamily="2" charset="2"/>
              <a:buNone/>
            </a:pPr>
            <a:r>
              <a:rPr lang="de-DE" sz="1800">
                <a:solidFill>
                  <a:srgbClr val="005374"/>
                </a:solidFill>
              </a:rPr>
              <a:t>		       (high speed rate / maximum power setting)</a:t>
            </a:r>
          </a:p>
          <a:p>
            <a:pPr marL="549275" lvl="1">
              <a:lnSpc>
                <a:spcPct val="120000"/>
              </a:lnSpc>
              <a:buFont typeface="Wingdings" pitchFamily="2" charset="2"/>
              <a:buNone/>
            </a:pPr>
            <a:endParaRPr lang="de-DE" sz="1800">
              <a:solidFill>
                <a:srgbClr val="005374"/>
              </a:solidFill>
            </a:endParaRPr>
          </a:p>
          <a:p>
            <a:pPr marL="180975" indent="-180975">
              <a:lnSpc>
                <a:spcPct val="120000"/>
              </a:lnSpc>
              <a:buFontTx/>
              <a:buChar char="•"/>
            </a:pPr>
            <a:r>
              <a:rPr lang="de-DE" sz="1800">
                <a:solidFill>
                  <a:srgbClr val="005374"/>
                </a:solidFill>
              </a:rPr>
              <a:t>FAR23.221(a)(2) : </a:t>
            </a:r>
          </a:p>
          <a:p>
            <a:pPr marL="180975" indent="-180975">
              <a:lnSpc>
                <a:spcPct val="120000"/>
              </a:lnSpc>
            </a:pPr>
            <a:r>
              <a:rPr lang="de-DE" sz="1800">
                <a:solidFill>
                  <a:srgbClr val="005374"/>
                </a:solidFill>
              </a:rPr>
              <a:t>	representative manoeuvres oriented on abilities of MOLEs</a:t>
            </a:r>
          </a:p>
          <a:p>
            <a:pPr marL="180975" indent="-180975">
              <a:lnSpc>
                <a:spcPct val="80000"/>
              </a:lnSpc>
            </a:pPr>
            <a:r>
              <a:rPr lang="de-DE">
                <a:solidFill>
                  <a:schemeClr val="accent2"/>
                </a:solidFill>
              </a:rPr>
              <a:t>		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2400" b="1">
                <a:latin typeface="NexusSansPro-Regular" pitchFamily="50" charset="0"/>
              </a:rPr>
              <a:t>3.1 </a:t>
            </a:r>
            <a:r>
              <a:rPr lang="en-GB" sz="2400" b="1">
                <a:latin typeface="NexusSansPro-Regular" pitchFamily="50" charset="0"/>
              </a:rPr>
              <a:t>Literature review – wing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BA8C001A-884A-4199-A023-AC26DAB59C2C}" type="slidenum">
              <a:rPr lang="de-DE"/>
              <a:pPr/>
              <a:t>12</a:t>
            </a:fld>
            <a:endParaRPr lang="de-DE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387350" y="1146175"/>
            <a:ext cx="25034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de-DE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</a:rPr>
              <a:t>Flight test matrix PA28</a:t>
            </a:r>
          </a:p>
        </p:txBody>
      </p:sp>
      <p:pic>
        <p:nvPicPr>
          <p:cNvPr id="185347" name="Picture 3" descr="matrix-PA28_oh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01825"/>
            <a:ext cx="8640763" cy="3430588"/>
          </a:xfrm>
          <a:prstGeom prst="rect">
            <a:avLst/>
          </a:prstGeom>
          <a:noFill/>
        </p:spPr>
      </p:pic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2400" b="1">
                <a:latin typeface="NexusSansPro-Regular" pitchFamily="50" charset="0"/>
              </a:rPr>
              <a:t>3.1 </a:t>
            </a:r>
            <a:r>
              <a:rPr lang="en-GB" sz="2400" b="1">
                <a:latin typeface="NexusSansPro-Regular" pitchFamily="50" charset="0"/>
              </a:rPr>
              <a:t>Literature review – wing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BBC661A1-7407-45D8-BA49-A6F3B78F8C8E}" type="slidenum">
              <a:rPr lang="de-DE"/>
              <a:pPr/>
              <a:t>13</a:t>
            </a:fld>
            <a:endParaRPr lang="de-DE"/>
          </a:p>
        </p:txBody>
      </p:sp>
      <p:pic>
        <p:nvPicPr>
          <p:cNvPr id="186370" name="Picture 2" descr="Fig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898650"/>
            <a:ext cx="864076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2400" b="1">
                <a:latin typeface="NexusSansPro-Regular" pitchFamily="50" charset="0"/>
              </a:rPr>
              <a:t>3.1 </a:t>
            </a:r>
            <a:r>
              <a:rPr lang="en-GB" sz="2400" b="1">
                <a:latin typeface="NexusSansPro-Regular" pitchFamily="50" charset="0"/>
              </a:rPr>
              <a:t>Literature review – wing modifications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87350" y="1146175"/>
            <a:ext cx="25034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de-DE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</a:rPr>
              <a:t>Flight test matrix PA28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0516CD18-0D42-4464-8285-0919EB0CD848}" type="slidenum">
              <a:rPr lang="de-DE"/>
              <a:pPr/>
              <a:t>14</a:t>
            </a:fld>
            <a:endParaRPr lang="de-DE"/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3.2 Literature review</a:t>
            </a:r>
            <a:endParaRPr lang="en-GB" sz="2400" b="1">
              <a:latin typeface="NexusSansPro-Regular" pitchFamily="50" charset="0"/>
            </a:endParaRPr>
          </a:p>
        </p:txBody>
      </p:sp>
      <p:pic>
        <p:nvPicPr>
          <p:cNvPr id="187395" name="Picture 3" descr="deco_re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63"/>
            <a:ext cx="3273425" cy="2320925"/>
          </a:xfrm>
          <a:prstGeom prst="rect">
            <a:avLst/>
          </a:prstGeom>
          <a:noFill/>
        </p:spPr>
      </p:pic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57225" y="1314450"/>
            <a:ext cx="78454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0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2.   Recoverability</a:t>
            </a:r>
          </a:p>
          <a:p>
            <a:pPr marL="342900" indent="-342900" eaLnBrk="0" hangingPunct="0"/>
            <a:endParaRPr lang="en-US" sz="2000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Principles for design of suitable empennage are well-known</a:t>
            </a: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2171700" lvl="4" indent="-342900" eaLnBrk="0" hangingPunct="0">
              <a:buFont typeface="Wingdings" pitchFamily="2" charset="2"/>
              <a:buNone/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		</a:t>
            </a:r>
            <a:r>
              <a:rPr lang="en-US" sz="10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				        [48]</a:t>
            </a: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Char char="à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en-US" sz="20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3.   History, general view on stall/spin behaviour etc.</a:t>
            </a:r>
          </a:p>
          <a:p>
            <a:pPr marL="800100" lvl="1" indent="-342900" eaLnBrk="0" hangingPunct="0">
              <a:lnSpc>
                <a:spcPct val="150000"/>
              </a:lnSpc>
            </a:pPr>
            <a:endParaRPr lang="en-US" sz="2000">
              <a:solidFill>
                <a:schemeClr val="accent2"/>
              </a:solidFill>
              <a:latin typeface="Lucida Sans Unicode" pitchFamily="34" charset="0"/>
              <a:ea typeface="ＭＳ Ｐゴシック" pitchFamily="-89" charset="-128"/>
            </a:endParaRPr>
          </a:p>
          <a:p>
            <a:pPr marL="800100" lvl="1" indent="-342900" eaLnBrk="0" hangingPunct="0">
              <a:lnSpc>
                <a:spcPct val="150000"/>
              </a:lnSpc>
            </a:pPr>
            <a:endParaRPr lang="en-US" sz="1600">
              <a:solidFill>
                <a:schemeClr val="accent2"/>
              </a:solidFill>
              <a:latin typeface="Lucida Sans Unicode" pitchFamily="34" charset="0"/>
              <a:ea typeface="ＭＳ Ｐゴシック" pitchFamily="-89" charset="-128"/>
            </a:endParaRPr>
          </a:p>
          <a:p>
            <a:pPr marL="800100" lvl="1" indent="-342900" eaLnBrk="0" hangingPunct="0">
              <a:lnSpc>
                <a:spcPct val="115000"/>
              </a:lnSpc>
            </a:pPr>
            <a:r>
              <a:rPr lang="en-US" sz="1400">
                <a:solidFill>
                  <a:schemeClr val="accent2"/>
                </a:solidFill>
                <a:latin typeface="Lucida Sans Unicode" pitchFamily="34" charset="0"/>
                <a:ea typeface="ＭＳ Ｐゴシック" pitchFamily="-89" charset="-128"/>
              </a:rPr>
              <a:t>					</a:t>
            </a:r>
            <a:r>
              <a:rPr lang="en-US" sz="1200">
                <a:solidFill>
                  <a:schemeClr val="accent2"/>
                </a:solidFill>
                <a:latin typeface="Lucida Sans Unicode" pitchFamily="34" charset="0"/>
                <a:ea typeface="ＭＳ Ｐゴシック" pitchFamily="-89" charset="-128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85827259-F595-4F75-A599-5D77A650FE89}" type="slidenum">
              <a:rPr lang="de-DE"/>
              <a:pPr/>
              <a:t>15</a:t>
            </a:fld>
            <a:endParaRPr lang="de-DE"/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701675" y="1260475"/>
            <a:ext cx="78454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de-DE" sz="2000">
                <a:solidFill>
                  <a:srgbClr val="007156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Comparison of accident statistics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</a:pPr>
            <a:r>
              <a:rPr lang="de-DE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(Spin-resistant aircraft vs. other aircraft)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</a:pPr>
            <a:endParaRPr lang="de-DE" sz="1200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  <a:buFontTx/>
              <a:buChar char="-"/>
            </a:pPr>
            <a:r>
              <a:rPr lang="en-US">
                <a:solidFill>
                  <a:srgbClr val="005374"/>
                </a:solidFill>
              </a:rPr>
              <a:t>Amount of stall/spin-related accidents </a:t>
            </a:r>
            <a:r>
              <a:rPr lang="en-US" i="1">
                <a:solidFill>
                  <a:srgbClr val="005374"/>
                </a:solidFill>
              </a:rPr>
              <a:t>not reduced</a:t>
            </a: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  <a:buFontTx/>
              <a:buChar char="-"/>
            </a:pP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</a:endParaRPr>
          </a:p>
          <a:p>
            <a:pPr marL="800100" lvl="1" indent="-342900" eaLnBrk="0" hangingPunct="0">
              <a:lnSpc>
                <a:spcPct val="105000"/>
              </a:lnSpc>
              <a:spcBef>
                <a:spcPct val="40000"/>
              </a:spcBef>
            </a:pPr>
            <a:r>
              <a:rPr lang="en-US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ＭＳ Ｐゴシック" pitchFamily="-89" charset="-128"/>
              </a:rPr>
              <a:t>					</a:t>
            </a:r>
          </a:p>
          <a:p>
            <a:pPr marL="800100" lvl="1" indent="-342900" eaLnBrk="0" hangingPunct="0">
              <a:lnSpc>
                <a:spcPct val="105000"/>
              </a:lnSpc>
              <a:spcBef>
                <a:spcPct val="40000"/>
              </a:spcBef>
            </a:pPr>
            <a:endParaRPr lang="en-US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ＭＳ Ｐゴシック" pitchFamily="-89" charset="-128"/>
            </a:endParaRPr>
          </a:p>
          <a:p>
            <a:pPr marL="800100" lvl="1" indent="-342900" eaLnBrk="0" hangingPunct="0">
              <a:lnSpc>
                <a:spcPct val="105000"/>
              </a:lnSpc>
              <a:spcBef>
                <a:spcPct val="40000"/>
              </a:spcBef>
            </a:pPr>
            <a:r>
              <a:rPr lang="en-US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ＭＳ Ｐゴシック" pitchFamily="-89" charset="-128"/>
              </a:rPr>
              <a:t>		</a:t>
            </a:r>
            <a:endParaRPr lang="en-US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  <a:buFontTx/>
              <a:buChar char="-"/>
            </a:pPr>
            <a:endParaRPr lang="en-US" sz="800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  <a:buFontTx/>
              <a:buChar char="-"/>
            </a:pPr>
            <a:endParaRPr lang="en-US" sz="800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  <a:buFontTx/>
              <a:buChar char="-"/>
            </a:pPr>
            <a:endParaRPr lang="en-US" sz="800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  <a:buFontTx/>
              <a:buChar char="-"/>
            </a:pPr>
            <a:endParaRPr lang="en-US" sz="800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40000"/>
              </a:spcBef>
              <a:buFontTx/>
              <a:buChar char="-"/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</a:rPr>
              <a:t>Most of these accidents still starting from low altitudes </a:t>
            </a:r>
          </a:p>
          <a:p>
            <a:pPr marL="342900" indent="-342900" eaLnBrk="0" hangingPunct="0"/>
            <a:endParaRPr lang="en-US">
              <a:solidFill>
                <a:schemeClr val="accent2"/>
              </a:solidFill>
              <a:latin typeface="Lucida Sans Unicode" pitchFamily="34" charset="0"/>
              <a:ea typeface="ＭＳ Ｐゴシック" pitchFamily="-89" charset="-128"/>
            </a:endParaRPr>
          </a:p>
          <a:p>
            <a:pPr marL="800100" lvl="1" indent="-342900" eaLnBrk="0" hangingPunct="0">
              <a:lnSpc>
                <a:spcPct val="115000"/>
              </a:lnSpc>
            </a:pPr>
            <a:r>
              <a:rPr lang="en-US" sz="1400">
                <a:solidFill>
                  <a:schemeClr val="accent2"/>
                </a:solidFill>
                <a:latin typeface="Lucida Sans Unicode" pitchFamily="34" charset="0"/>
                <a:ea typeface="ＭＳ Ｐゴシック" pitchFamily="-89" charset="-128"/>
              </a:rPr>
              <a:t>					</a:t>
            </a:r>
            <a:r>
              <a:rPr lang="en-US" sz="1200">
                <a:solidFill>
                  <a:schemeClr val="accent2"/>
                </a:solidFill>
                <a:latin typeface="Lucida Sans Unicode" pitchFamily="34" charset="0"/>
                <a:ea typeface="ＭＳ Ｐゴシック" pitchFamily="-89" charset="-128"/>
              </a:rPr>
              <a:t>	 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3.2 Analysis of accident statistics and reports</a:t>
            </a:r>
            <a:endParaRPr lang="en-GB" sz="2400" b="1">
              <a:latin typeface="NexusSansPro-Regular" pitchFamily="50" charset="0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6678613" y="3179763"/>
            <a:ext cx="2503487" cy="146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endParaRPr lang="de-DE" sz="2000">
              <a:solidFill>
                <a:srgbClr val="005374"/>
              </a:solidFill>
              <a:latin typeface="NexusSansPro-Regular" pitchFamily="50" charset="0"/>
              <a:ea typeface="ＭＳ Ｐゴシック" pitchFamily="-89" charset="-128"/>
              <a:sym typeface="Wingdings" pitchFamily="2" charset="2"/>
            </a:endParaRPr>
          </a:p>
          <a:p>
            <a:pPr marL="342900" indent="-342900" eaLnBrk="0" hangingPunct="0"/>
            <a:r>
              <a:rPr lang="en-US" sz="14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[NTSB statistics 2007/08, </a:t>
            </a:r>
          </a:p>
          <a:p>
            <a:pPr marL="342900" indent="-342900" eaLnBrk="0" hangingPunct="0"/>
            <a:r>
              <a:rPr lang="en-US" sz="14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published by Cirrus aircraft </a:t>
            </a:r>
          </a:p>
          <a:p>
            <a:pPr marL="342900" indent="-342900" eaLnBrk="0" hangingPunct="0"/>
            <a:r>
              <a:rPr lang="en-US" sz="14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+ </a:t>
            </a:r>
          </a:p>
          <a:p>
            <a:pPr marL="342900" indent="-342900" eaLnBrk="0" hangingPunct="0"/>
            <a:r>
              <a:rPr lang="en-US" sz="14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NTSB-reports, fatal      	     </a:t>
            </a:r>
          </a:p>
          <a:p>
            <a:pPr marL="342900" indent="-342900" eaLnBrk="0" hangingPunct="0"/>
            <a:r>
              <a:rPr lang="en-US" sz="14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  <a:sym typeface="Wingdings" pitchFamily="2" charset="2"/>
              </a:rPr>
              <a:t>accidents 1999-2008]</a:t>
            </a:r>
            <a:endParaRPr lang="en-US" sz="1400">
              <a:solidFill>
                <a:schemeClr val="accent2"/>
              </a:solidFill>
              <a:latin typeface="Lucida Sans Unicode" pitchFamily="34" charset="0"/>
              <a:ea typeface="ＭＳ Ｐゴシック" pitchFamily="-89" charset="-128"/>
            </a:endParaRPr>
          </a:p>
        </p:txBody>
      </p:sp>
      <p:pic>
        <p:nvPicPr>
          <p:cNvPr id="189445" name="Picture 5" descr="musterstatisti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2765425"/>
            <a:ext cx="4619625" cy="205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51750C57-C7AD-40AF-AAAD-3F0B5FEA0149}" type="slidenum">
              <a:rPr lang="de-DE"/>
              <a:pPr/>
              <a:t>16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998538"/>
            <a:ext cx="5629275" cy="415925"/>
          </a:xfrm>
        </p:spPr>
        <p:txBody>
          <a:bodyPr/>
          <a:lstStyle/>
          <a:p>
            <a:r>
              <a:rPr lang="en-US" sz="2000" b="0">
                <a:solidFill>
                  <a:srgbClr val="007156"/>
                </a:solidFill>
              </a:rPr>
              <a:t>Position of occurrences within traffic pattern</a:t>
            </a:r>
            <a:endParaRPr lang="de-DE" sz="2000" b="0">
              <a:solidFill>
                <a:srgbClr val="007156"/>
              </a:solidFill>
            </a:endParaRPr>
          </a:p>
        </p:txBody>
      </p:sp>
      <p:pic>
        <p:nvPicPr>
          <p:cNvPr id="190467" name="Picture 3" descr="platzrun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1560513"/>
            <a:ext cx="6453188" cy="2968625"/>
          </a:xfrm>
          <a:prstGeom prst="rect">
            <a:avLst/>
          </a:prstGeom>
          <a:noFill/>
        </p:spPr>
      </p:pic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7056438" y="4297363"/>
            <a:ext cx="1104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5374"/>
                </a:solidFill>
                <a:latin typeface="NexusSansPro-Regular" pitchFamily="50" charset="0"/>
              </a:rPr>
              <a:t>based on [17]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3.2 Analysis of accident statistics and reports</a:t>
            </a:r>
            <a:endParaRPr lang="en-GB" sz="2400" b="1">
              <a:latin typeface="NexusSansPro-Regular" pitchFamily="50" charset="0"/>
            </a:endParaRP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762000" y="4660900"/>
            <a:ext cx="7608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de-DE">
                <a:solidFill>
                  <a:srgbClr val="005374"/>
                </a:solidFill>
                <a:latin typeface="NexusSansPro-Regular" pitchFamily="50" charset="0"/>
              </a:rPr>
              <a:t>Accident reports:</a:t>
            </a:r>
          </a:p>
          <a:p>
            <a:pPr>
              <a:spcBef>
                <a:spcPct val="20000"/>
              </a:spcBef>
              <a:buClr>
                <a:srgbClr val="005374"/>
              </a:buClr>
              <a:buFontTx/>
              <a:buChar char="•"/>
            </a:pPr>
            <a:r>
              <a:rPr lang="de-DE">
                <a:solidFill>
                  <a:srgbClr val="005374"/>
                </a:solidFill>
                <a:latin typeface="NexusSansPro-Regular" pitchFamily="50" charset="0"/>
              </a:rPr>
              <a:t> No principal difference in sequence of events</a:t>
            </a:r>
          </a:p>
          <a:p>
            <a:pPr>
              <a:spcBef>
                <a:spcPct val="20000"/>
              </a:spcBef>
              <a:buClr>
                <a:srgbClr val="005374"/>
              </a:buClr>
              <a:buFontTx/>
              <a:buChar char="•"/>
            </a:pPr>
            <a:r>
              <a:rPr lang="de-DE">
                <a:solidFill>
                  <a:srgbClr val="005374"/>
                </a:solidFill>
                <a:latin typeface="NexusSansPro-Regular" pitchFamily="50" charset="0"/>
              </a:rPr>
              <a:t> Hints on:  - high / suddenly induced bank angles</a:t>
            </a:r>
          </a:p>
          <a:p>
            <a:pPr>
              <a:spcBef>
                <a:spcPct val="20000"/>
              </a:spcBef>
              <a:buClr>
                <a:srgbClr val="005374"/>
              </a:buClr>
              <a:buFont typeface="Wingdings" pitchFamily="2" charset="2"/>
              <a:buNone/>
            </a:pPr>
            <a:r>
              <a:rPr lang="de-DE">
                <a:solidFill>
                  <a:srgbClr val="005374"/>
                </a:solidFill>
                <a:latin typeface="NexusSansPro-Regular" pitchFamily="50" charset="0"/>
              </a:rPr>
              <a:t>	    - unusually steep pull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E9BD7D9D-461B-48E2-8FF7-35AF69DB6C2A}" type="slidenum">
              <a:rPr lang="de-DE"/>
              <a:pPr/>
              <a:t>17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6413" y="1046163"/>
            <a:ext cx="8334375" cy="2409825"/>
          </a:xfrm>
          <a:noFill/>
          <a:ln/>
        </p:spPr>
        <p:txBody>
          <a:bodyPr/>
          <a:lstStyle/>
          <a:p>
            <a:pPr marL="180975" indent="-180975"/>
            <a:r>
              <a:rPr lang="de-DE" sz="1800" u="sng">
                <a:solidFill>
                  <a:srgbClr val="005374"/>
                </a:solidFill>
              </a:rPr>
              <a:t>Aim:</a:t>
            </a:r>
            <a:r>
              <a:rPr lang="de-DE" sz="1800">
                <a:solidFill>
                  <a:srgbClr val="005374"/>
                </a:solidFill>
              </a:rPr>
              <a:t>Take account of the experience and needs of European GA manufacturers</a:t>
            </a:r>
          </a:p>
          <a:p>
            <a:pPr marL="628650" lvl="1" indent="-268288">
              <a:buFont typeface="Wingdings" pitchFamily="2" charset="2"/>
              <a:buNone/>
            </a:pPr>
            <a:r>
              <a:rPr lang="de-DE" sz="1800">
                <a:solidFill>
                  <a:srgbClr val="005374"/>
                </a:solidFill>
              </a:rPr>
              <a:t>  (additionally sent to national authorities and further recipients)</a:t>
            </a:r>
            <a:endParaRPr lang="de-DE" sz="1800" i="1">
              <a:solidFill>
                <a:srgbClr val="005374"/>
              </a:solidFill>
            </a:endParaRPr>
          </a:p>
          <a:p>
            <a:pPr marL="628650" lvl="1" indent="-268288">
              <a:buFont typeface="Wingdings" pitchFamily="2" charset="2"/>
              <a:buNone/>
            </a:pPr>
            <a:r>
              <a:rPr lang="de-DE" sz="1000">
                <a:solidFill>
                  <a:srgbClr val="005374"/>
                </a:solidFill>
              </a:rPr>
              <a:t>	</a:t>
            </a:r>
          </a:p>
          <a:p>
            <a:pPr marL="628650" lvl="1" indent="-268288">
              <a:buFont typeface="Wingdings" pitchFamily="2" charset="2"/>
              <a:buNone/>
            </a:pPr>
            <a:r>
              <a:rPr lang="de-DE" sz="1600">
                <a:solidFill>
                  <a:srgbClr val="005374"/>
                </a:solidFill>
              </a:rPr>
              <a:t>Containing questions on:</a:t>
            </a:r>
          </a:p>
          <a:p>
            <a:pPr marL="628650" lvl="1" indent="-268288">
              <a:buClr>
                <a:srgbClr val="007196"/>
              </a:buClr>
              <a:buFontTx/>
              <a:buChar char="-"/>
            </a:pPr>
            <a:r>
              <a:rPr lang="de-DE" sz="1600">
                <a:solidFill>
                  <a:srgbClr val="005374"/>
                </a:solidFill>
              </a:rPr>
              <a:t>General considerations on stall and spin</a:t>
            </a:r>
          </a:p>
          <a:p>
            <a:pPr marL="628650" lvl="1" indent="-268288">
              <a:buClr>
                <a:srgbClr val="007196"/>
              </a:buClr>
              <a:buFontTx/>
              <a:buChar char="-"/>
            </a:pPr>
            <a:r>
              <a:rPr lang="de-DE" sz="1600">
                <a:solidFill>
                  <a:srgbClr val="005374"/>
                </a:solidFill>
              </a:rPr>
              <a:t>Concept of spin resistance</a:t>
            </a:r>
          </a:p>
          <a:p>
            <a:pPr marL="628650" lvl="1" indent="-268288">
              <a:buClr>
                <a:srgbClr val="007196"/>
              </a:buClr>
              <a:buFontTx/>
              <a:buChar char="-"/>
            </a:pPr>
            <a:r>
              <a:rPr lang="de-DE" sz="1600">
                <a:solidFill>
                  <a:srgbClr val="005374"/>
                </a:solidFill>
              </a:rPr>
              <a:t>Future concepts</a:t>
            </a:r>
          </a:p>
          <a:p>
            <a:pPr marL="628650" lvl="1" indent="-268288">
              <a:buClr>
                <a:srgbClr val="007196"/>
              </a:buClr>
              <a:buFontTx/>
              <a:buChar char="-"/>
            </a:pPr>
            <a:r>
              <a:rPr lang="de-DE" sz="1600">
                <a:solidFill>
                  <a:srgbClr val="005374"/>
                </a:solidFill>
              </a:rPr>
              <a:t>Further / general comments</a:t>
            </a:r>
          </a:p>
          <a:p>
            <a:pPr marL="180975" indent="-180975"/>
            <a:endParaRPr lang="de-DE" sz="1600">
              <a:solidFill>
                <a:srgbClr val="005374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476250" y="3741738"/>
            <a:ext cx="84994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06600"/>
              </a:buClr>
              <a:buSzPct val="65000"/>
              <a:buFont typeface="Wingdings" pitchFamily="2" charset="2"/>
              <a:buNone/>
            </a:pPr>
            <a:r>
              <a:rPr lang="en-US" u="sng">
                <a:solidFill>
                  <a:srgbClr val="007156"/>
                </a:solidFill>
                <a:latin typeface="NexusSansPro-Regular" pitchFamily="50" charset="0"/>
              </a:rPr>
              <a:t>Some of the results / statements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65000"/>
              <a:buFont typeface="Wingdings" pitchFamily="2" charset="2"/>
              <a:buChar char="§"/>
            </a:pPr>
            <a:r>
              <a:rPr lang="en-US">
                <a:solidFill>
                  <a:srgbClr val="007156"/>
                </a:solidFill>
                <a:latin typeface="NexusSansPro-Regular" pitchFamily="50" charset="0"/>
              </a:rPr>
              <a:t> Artificial stall barriers and warnings should also be considered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65000"/>
              <a:buFont typeface="Wingdings" pitchFamily="2" charset="2"/>
              <a:buChar char="§"/>
            </a:pPr>
            <a:r>
              <a:rPr lang="en-US">
                <a:solidFill>
                  <a:srgbClr val="007156"/>
                </a:solidFill>
                <a:latin typeface="NexusSansPro-Regular" pitchFamily="50" charset="0"/>
              </a:rPr>
              <a:t> Both sympathy and rejection towards the concept of spin resistance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65000"/>
              <a:buFont typeface="Wingdings" pitchFamily="2" charset="2"/>
              <a:buChar char="§"/>
            </a:pPr>
            <a:r>
              <a:rPr lang="en-US">
                <a:solidFill>
                  <a:srgbClr val="007156"/>
                </a:solidFill>
                <a:latin typeface="NexusSansPro-Regular" pitchFamily="50" charset="0"/>
              </a:rPr>
              <a:t> Main aspect of criticism: lack of dynamic entry manoeuvres</a:t>
            </a:r>
            <a:endParaRPr lang="de-DE">
              <a:solidFill>
                <a:srgbClr val="007156"/>
              </a:solidFill>
              <a:latin typeface="NexusSansPro-Regular" pitchFamily="50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65000"/>
              <a:buFont typeface="Wingdings" pitchFamily="2" charset="2"/>
              <a:buChar char="§"/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 Situational awareness </a:t>
            </a:r>
            <a:r>
              <a:rPr lang="de-DE">
                <a:solidFill>
                  <a:srgbClr val="007156"/>
                </a:solidFill>
                <a:latin typeface="NexusSansPro-Regular" pitchFamily="50" charset="0"/>
                <a:sym typeface="Wingdings" pitchFamily="2" charset="2"/>
              </a:rPr>
              <a:t> training + warnings</a:t>
            </a:r>
            <a:endParaRPr lang="de-DE">
              <a:solidFill>
                <a:srgbClr val="007156"/>
              </a:solidFill>
              <a:latin typeface="NexusSansPro-Regular" pitchFamily="50" charset="0"/>
            </a:endParaRPr>
          </a:p>
          <a:p>
            <a:pPr marL="190500" lvl="1" indent="-188913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SzPct val="65000"/>
              <a:buFontTx/>
              <a:buChar char="o"/>
            </a:pPr>
            <a:endParaRPr lang="de-DE" sz="1400">
              <a:solidFill>
                <a:srgbClr val="007156"/>
              </a:solidFill>
              <a:latin typeface="Lucida Sans Unicode" pitchFamily="34" charset="0"/>
            </a:endParaRP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3.3 Questionnaire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9304A75F-E557-4614-86A0-0BB1D8DE6A97}" type="slidenum">
              <a:rPr lang="de-DE"/>
              <a:pPr/>
              <a:t>18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112838"/>
            <a:ext cx="6870700" cy="1865312"/>
          </a:xfrm>
        </p:spPr>
        <p:txBody>
          <a:bodyPr/>
          <a:lstStyle/>
          <a:p>
            <a:pPr lvl="1">
              <a:lnSpc>
                <a:spcPct val="110000"/>
              </a:lnSpc>
              <a:buClr>
                <a:srgbClr val="007156"/>
              </a:buClr>
              <a:buSzPct val="60000"/>
              <a:buFont typeface="Wingdings" pitchFamily="2" charset="2"/>
              <a:buChar char="Ø"/>
            </a:pPr>
            <a:r>
              <a:rPr lang="de-DE" sz="1800">
                <a:solidFill>
                  <a:srgbClr val="007156"/>
                </a:solidFill>
              </a:rPr>
              <a:t>Hans-Ludwig Meyer 			</a:t>
            </a:r>
          </a:p>
          <a:p>
            <a:pPr lvl="1">
              <a:lnSpc>
                <a:spcPct val="110000"/>
              </a:lnSpc>
              <a:buClr>
                <a:srgbClr val="007156"/>
              </a:buClr>
              <a:buSzPct val="60000"/>
              <a:buFont typeface="Wingdings" pitchFamily="2" charset="2"/>
              <a:buChar char="Ø"/>
            </a:pPr>
            <a:r>
              <a:rPr lang="de-DE" sz="1800">
                <a:solidFill>
                  <a:srgbClr val="007156"/>
                </a:solidFill>
              </a:rPr>
              <a:t>Gerhard Stich</a:t>
            </a:r>
          </a:p>
          <a:p>
            <a:pPr lvl="1">
              <a:lnSpc>
                <a:spcPct val="110000"/>
              </a:lnSpc>
              <a:buClr>
                <a:srgbClr val="007156"/>
              </a:buClr>
              <a:buSzPct val="60000"/>
              <a:buFont typeface="Wingdings" pitchFamily="2" charset="2"/>
              <a:buChar char="Ø"/>
            </a:pPr>
            <a:r>
              <a:rPr lang="de-DE" sz="1800">
                <a:solidFill>
                  <a:srgbClr val="007156"/>
                </a:solidFill>
              </a:rPr>
              <a:t>Uli Schell</a:t>
            </a:r>
          </a:p>
          <a:p>
            <a:pPr lvl="1">
              <a:lnSpc>
                <a:spcPct val="110000"/>
              </a:lnSpc>
              <a:buClr>
                <a:srgbClr val="007156"/>
              </a:buClr>
              <a:buSzPct val="60000"/>
              <a:buFont typeface="Wingdings" pitchFamily="2" charset="2"/>
              <a:buChar char="Ø"/>
            </a:pPr>
            <a:r>
              <a:rPr lang="de-DE" sz="1800">
                <a:solidFill>
                  <a:srgbClr val="007156"/>
                </a:solidFill>
              </a:rPr>
              <a:t>Heiner Neumann</a:t>
            </a:r>
          </a:p>
          <a:p>
            <a:pPr lvl="1">
              <a:lnSpc>
                <a:spcPct val="110000"/>
              </a:lnSpc>
              <a:buClr>
                <a:srgbClr val="007156"/>
              </a:buClr>
              <a:buSzPct val="60000"/>
              <a:buFont typeface="Wingdings" pitchFamily="2" charset="2"/>
              <a:buChar char="Ø"/>
            </a:pPr>
            <a:r>
              <a:rPr lang="de-DE" sz="1800">
                <a:solidFill>
                  <a:srgbClr val="007156"/>
                </a:solidFill>
              </a:rPr>
              <a:t>Hans-Jürgen Berns</a:t>
            </a:r>
          </a:p>
          <a:p>
            <a:pPr lvl="1">
              <a:lnSpc>
                <a:spcPct val="110000"/>
              </a:lnSpc>
              <a:buClr>
                <a:srgbClr val="007156"/>
              </a:buClr>
              <a:buSzPct val="60000"/>
              <a:buFont typeface="Wingdings" pitchFamily="2" charset="2"/>
              <a:buChar char="Ø"/>
            </a:pPr>
            <a:r>
              <a:rPr lang="de-DE" sz="1800">
                <a:solidFill>
                  <a:srgbClr val="007156"/>
                </a:solidFill>
              </a:rPr>
              <a:t>Dietmar Schmerwitz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49263" y="3932238"/>
            <a:ext cx="81645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lnSpc>
                <a:spcPct val="140000"/>
              </a:lnSpc>
              <a:spcBef>
                <a:spcPct val="20000"/>
              </a:spcBef>
              <a:buClr>
                <a:srgbClr val="005374"/>
              </a:buClr>
              <a:buSzPct val="60000"/>
              <a:buFont typeface="Wingdings" pitchFamily="2" charset="2"/>
              <a:buChar char="§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Operational accident situations not covered by current FAR 23.221(a)(2)</a:t>
            </a:r>
          </a:p>
          <a:p>
            <a:pPr marL="180975" indent="-180975">
              <a:lnSpc>
                <a:spcPct val="140000"/>
              </a:lnSpc>
              <a:spcBef>
                <a:spcPct val="20000"/>
              </a:spcBef>
              <a:buClr>
                <a:srgbClr val="005374"/>
              </a:buClr>
              <a:buSzPct val="60000"/>
              <a:buFont typeface="Wingdings" pitchFamily="2" charset="2"/>
              <a:buChar char="§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Improved stall warnings + envelope protection recommended instead of passive flight mechanical measures</a:t>
            </a:r>
          </a:p>
          <a:p>
            <a:pPr marL="180975" indent="-180975">
              <a:lnSpc>
                <a:spcPct val="140000"/>
              </a:lnSpc>
              <a:spcBef>
                <a:spcPct val="20000"/>
              </a:spcBef>
              <a:buClr>
                <a:srgbClr val="005374"/>
              </a:buClr>
              <a:buSzPct val="60000"/>
              <a:buFont typeface="Wingdings" pitchFamily="2" charset="2"/>
              <a:buChar char="§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Combination with concepts for training instead of solely technical measures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09575" y="3587750"/>
            <a:ext cx="6388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0500" lvl="1" indent="-188913"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GB" u="sng">
                <a:solidFill>
                  <a:srgbClr val="005374"/>
                </a:solidFill>
                <a:latin typeface="NexusSansPro-Regular" pitchFamily="50" charset="0"/>
              </a:rPr>
              <a:t>Concluding statements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3.4 Interviews with experts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  <p:bldP spid="1925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6D19D2C1-BDB3-4970-8DAC-057876386817}" type="slidenum">
              <a:rPr lang="de-DE"/>
              <a:pPr/>
              <a:t>19</a:t>
            </a:fld>
            <a:endParaRPr lang="de-DE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6350" y="3702050"/>
            <a:ext cx="5954713" cy="442913"/>
          </a:xfrm>
          <a:ln/>
        </p:spPr>
        <p:txBody>
          <a:bodyPr/>
          <a:lstStyle/>
          <a:p>
            <a:pPr marL="266700" indent="-266700">
              <a:lnSpc>
                <a:spcPct val="12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Current FAR23.221(a)(2)</a:t>
            </a:r>
          </a:p>
          <a:p>
            <a:pPr marL="266700" indent="-266700">
              <a:lnSpc>
                <a:spcPct val="12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EASA proposal (EASA-V5) </a:t>
            </a:r>
          </a:p>
          <a:p>
            <a:pPr marL="266700" indent="-266700">
              <a:lnSpc>
                <a:spcPct val="12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Additional manoeuvres and parameter variations</a:t>
            </a:r>
          </a:p>
          <a:p>
            <a:pPr marL="266700" indent="-266700">
              <a:lnSpc>
                <a:spcPct val="80000"/>
              </a:lnSpc>
            </a:pP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819400" y="5089525"/>
            <a:ext cx="41703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à"/>
              <a:tabLst>
                <a:tab pos="717550" algn="l"/>
              </a:tabLst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8 types of manoeuvres</a:t>
            </a:r>
            <a:r>
              <a:rPr lang="en-GB">
                <a:solidFill>
                  <a:schemeClr val="accent2"/>
                </a:solidFill>
                <a:latin typeface="NexusSansPro-Regular" pitchFamily="50" charset="0"/>
              </a:rPr>
              <a:t> 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à"/>
              <a:tabLst>
                <a:tab pos="717550" algn="l"/>
              </a:tabLst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Cessna F 172N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717550" algn="l"/>
              </a:tabLst>
            </a:pPr>
            <a:endParaRPr lang="en-GB">
              <a:solidFill>
                <a:srgbClr val="005374"/>
              </a:solidFill>
              <a:latin typeface="NexusSansPro-Regular" pitchFamily="50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717550" algn="l"/>
              </a:tabLst>
            </a:pPr>
            <a:endParaRPr lang="en-GB" sz="2000">
              <a:solidFill>
                <a:schemeClr val="accent2"/>
              </a:solidFill>
              <a:latin typeface="NexusSansPro-Regular" pitchFamily="50" charset="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531813" y="3698875"/>
            <a:ext cx="2184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GB" u="sng">
                <a:solidFill>
                  <a:srgbClr val="005374"/>
                </a:solidFill>
                <a:latin typeface="NexusSansPro-Regular" pitchFamily="50" charset="0"/>
              </a:rPr>
              <a:t>Starting points:</a:t>
            </a:r>
            <a:endParaRPr lang="en-GB">
              <a:solidFill>
                <a:srgbClr val="005374"/>
              </a:solidFill>
              <a:latin typeface="NexusSansPro-Regular" pitchFamily="50" charset="0"/>
            </a:endParaRP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14350" y="1017588"/>
            <a:ext cx="7283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de-DE">
                <a:solidFill>
                  <a:srgbClr val="005374"/>
                </a:solidFill>
                <a:latin typeface="NexusSansPro-Regular" pitchFamily="50" charset="0"/>
              </a:rPr>
              <a:t>FAR23.221(a)(2):  Limited set of manoeuvres intended as 		                    “representative of operational situations“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de-DE">
              <a:solidFill>
                <a:srgbClr val="005374"/>
              </a:solidFill>
              <a:latin typeface="NexusSansPro-Regular" pitchFamily="50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Aim of flight trials: Effect of parameter variations on stall charateristics                  </a:t>
            </a:r>
            <a:br>
              <a:rPr lang="de-DE">
                <a:solidFill>
                  <a:srgbClr val="007156"/>
                </a:solidFill>
                <a:latin typeface="NexusSansPro-Regular" pitchFamily="50" charset="0"/>
              </a:rPr>
            </a:b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                                    using </a:t>
            </a:r>
            <a:r>
              <a:rPr lang="de-DE" i="1">
                <a:solidFill>
                  <a:srgbClr val="007156"/>
                </a:solidFill>
                <a:latin typeface="NexusSansPro-Regular" pitchFamily="50" charset="0"/>
              </a:rPr>
              <a:t>representative</a:t>
            </a: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 manoeuvres</a:t>
            </a:r>
            <a:r>
              <a:rPr lang="de-DE" sz="2000">
                <a:solidFill>
                  <a:srgbClr val="007156"/>
                </a:solidFill>
                <a:latin typeface="NexusSansPro-Regular" pitchFamily="50" charset="0"/>
              </a:rPr>
              <a:t> 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de-DE" sz="2000">
              <a:solidFill>
                <a:srgbClr val="007156"/>
              </a:solidFill>
              <a:latin typeface="NexusSansPro-Regular" pitchFamily="50" charset="0"/>
            </a:endParaRP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3.5 Flight trials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  <p:bldP spid="197635" grpId="0"/>
      <p:bldP spid="1976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296863" y="4205288"/>
            <a:ext cx="8550275" cy="24526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3413" y="5913438"/>
            <a:ext cx="8320087" cy="333375"/>
          </a:xfrm>
        </p:spPr>
        <p:txBody>
          <a:bodyPr/>
          <a:lstStyle/>
          <a:p>
            <a:r>
              <a:rPr lang="de-DE"/>
              <a:t>Falk Pätzold, Thomas Rausch</a:t>
            </a:r>
          </a:p>
          <a:p>
            <a:r>
              <a:rPr lang="de-DE" sz="1600"/>
              <a:t>SETP/SFTE 4th European Flight Test Safety Workshop, London, 29th September 2010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0" y="4365625"/>
            <a:ext cx="7772400" cy="873125"/>
          </a:xfrm>
        </p:spPr>
        <p:txBody>
          <a:bodyPr/>
          <a:lstStyle/>
          <a:p>
            <a:r>
              <a:rPr lang="de-DE"/>
              <a:t>Safety Aspects of Light Aircraft</a:t>
            </a:r>
            <a:br>
              <a:rPr lang="de-DE"/>
            </a:br>
            <a:r>
              <a:rPr lang="de-DE"/>
              <a:t>Spin Resistance Concept</a:t>
            </a:r>
            <a:endParaRPr lang="de-DE" sz="1200"/>
          </a:p>
        </p:txBody>
      </p:sp>
      <p:pic>
        <p:nvPicPr>
          <p:cNvPr id="137221" name="Picture 5" descr="TUBS_CO_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90525" y="5230813"/>
            <a:ext cx="570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2000">
                <a:effectLst>
                  <a:outerShdw blurRad="38100" dist="38100" dir="2700000" algn="tl">
                    <a:srgbClr val="C0C0C0"/>
                  </a:outerShdw>
                </a:effectLst>
                <a:latin typeface="NexusSansPro-Regular" pitchFamily="50" charset="0"/>
              </a:rPr>
              <a:t>  Results of Research Project EASA.2008/03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4DC8D6BC-60DE-4E37-AE22-2858FF5606C9}" type="slidenum">
              <a:rPr lang="de-DE"/>
              <a:pPr/>
              <a:t>20</a:t>
            </a:fld>
            <a:endParaRPr lang="de-DE"/>
          </a:p>
        </p:txBody>
      </p:sp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592138" y="1727200"/>
            <a:ext cx="7281862" cy="3357563"/>
            <a:chOff x="288" y="1008"/>
            <a:chExt cx="5184" cy="2115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1763" y="2748"/>
              <a:ext cx="370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>
                  <a:latin typeface="Verdana" pitchFamily="34" charset="0"/>
                </a:rPr>
                <a:t>speed rate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>
                  <a:latin typeface="Verdana" pitchFamily="34" charset="0"/>
                </a:rPr>
                <a:t>aileron deflection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>
                  <a:latin typeface="Verdana" pitchFamily="34" charset="0"/>
                </a:rPr>
                <a:t>additional power settings</a:t>
              </a:r>
            </a:p>
          </p:txBody>
        </p:sp>
        <p:sp>
          <p:nvSpPr>
            <p:cNvPr id="88068" name="Rectangle 4"/>
            <p:cNvSpPr>
              <a:spLocks noChangeArrowheads="1"/>
            </p:cNvSpPr>
            <p:nvPr/>
          </p:nvSpPr>
          <p:spPr bwMode="auto">
            <a:xfrm>
              <a:off x="288" y="2748"/>
              <a:ext cx="1475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GB" sz="1200">
                  <a:latin typeface="Verdana" pitchFamily="34" charset="0"/>
                  <a:ea typeface="Times New Roman" pitchFamily="18" charset="0"/>
                  <a:cs typeface="Arial" charset="0"/>
                </a:rPr>
                <a:t>Parameters to be varied</a:t>
              </a:r>
            </a:p>
            <a:p>
              <a:r>
                <a:rPr lang="en-GB" sz="1200">
                  <a:latin typeface="Verdana" pitchFamily="34" charset="0"/>
                  <a:ea typeface="Times New Roman" pitchFamily="18" charset="0"/>
                  <a:cs typeface="Arial" charset="0"/>
                </a:rPr>
                <a:t>additionally</a:t>
              </a:r>
              <a:endParaRPr lang="en-GB" sz="1200">
                <a:latin typeface="NexusSansPro-Regular" pitchFamily="50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1763" y="2416"/>
              <a:ext cx="3709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9388" indent="-179388">
                <a:buFont typeface="Courier New" pitchFamily="49" charset="0"/>
                <a:buNone/>
                <a:tabLst>
                  <a:tab pos="201613" algn="l"/>
                </a:tabLst>
              </a:pPr>
              <a:r>
                <a:rPr lang="en-GB" sz="1200">
                  <a:latin typeface="Verdana" pitchFamily="34" charset="0"/>
                  <a:ea typeface="Times New Roman" pitchFamily="18" charset="0"/>
                  <a:cs typeface="Arial" charset="0"/>
                </a:rPr>
                <a:t>power setting</a:t>
              </a:r>
              <a:endParaRPr lang="en-GB" sz="1200">
                <a:latin typeface="Times New Roman" pitchFamily="18" charset="0"/>
                <a:ea typeface="Times New Roman" pitchFamily="18" charset="0"/>
                <a:cs typeface="Arial" charset="0"/>
              </a:endParaRPr>
            </a:p>
            <a:p>
              <a:pPr marL="179388" indent="-179388" eaLnBrk="0" hangingPunct="0">
                <a:buFont typeface="Courier New" pitchFamily="49" charset="0"/>
                <a:buNone/>
                <a:tabLst>
                  <a:tab pos="201613" algn="l"/>
                </a:tabLst>
              </a:pPr>
              <a:r>
                <a:rPr lang="en-GB" sz="1200">
                  <a:latin typeface="Verdana" pitchFamily="34" charset="0"/>
                  <a:ea typeface="Times New Roman" pitchFamily="18" charset="0"/>
                  <a:cs typeface="Arial" charset="0"/>
                </a:rPr>
                <a:t>wing flaps</a:t>
              </a:r>
              <a:endParaRPr lang="en-GB" sz="1200">
                <a:latin typeface="NexusSansPro-Regular" pitchFamily="50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288" y="2416"/>
              <a:ext cx="147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GB" sz="1200">
                  <a:latin typeface="Verdana" pitchFamily="34" charset="0"/>
                  <a:ea typeface="Times New Roman" pitchFamily="18" charset="0"/>
                  <a:cs typeface="Arial" charset="0"/>
                </a:rPr>
                <a:t>Parameters to be varied </a:t>
              </a:r>
              <a:endParaRPr lang="en-GB" sz="1200">
                <a:latin typeface="Times New Roman" pitchFamily="18" charset="0"/>
                <a:ea typeface="Times New Roman" pitchFamily="18" charset="0"/>
                <a:cs typeface="Arial" charset="0"/>
              </a:endParaRPr>
            </a:p>
            <a:p>
              <a:pPr eaLnBrk="0" hangingPunct="0"/>
              <a:r>
                <a:rPr lang="en-GB" sz="1200">
                  <a:latin typeface="Verdana" pitchFamily="34" charset="0"/>
                  <a:ea typeface="Times New Roman" pitchFamily="18" charset="0"/>
                  <a:cs typeface="Arial" charset="0"/>
                </a:rPr>
                <a:t>acc. EASA-V5</a:t>
              </a:r>
              <a:endParaRPr lang="en-GB" sz="1200">
                <a:latin typeface="NexusSansPro-Regular" pitchFamily="50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1763" y="1234"/>
              <a:ext cx="3709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/>
            <a:lstStyle/>
            <a:p>
              <a:pPr marL="541338" indent="-266700">
                <a:lnSpc>
                  <a:spcPct val="120000"/>
                </a:lnSpc>
                <a:spcBef>
                  <a:spcPct val="20000"/>
                </a:spcBef>
              </a:pPr>
              <a:r>
                <a:rPr lang="en-GB" sz="1200">
                  <a:latin typeface="Verdana" pitchFamily="34" charset="0"/>
                </a:rPr>
                <a:t> Reduce speed until stick aft, 7s full rudder, ailerons</a:t>
              </a:r>
            </a:p>
            <a:p>
              <a:pPr marL="541338" indent="-266700">
                <a:lnSpc>
                  <a:spcPct val="120000"/>
                </a:lnSpc>
                <a:spcBef>
                  <a:spcPct val="20000"/>
                </a:spcBef>
              </a:pPr>
              <a:r>
                <a:rPr lang="en-GB" sz="1200">
                  <a:latin typeface="Verdana" pitchFamily="34" charset="0"/>
                </a:rPr>
                <a:t> deflected opposite “attempting to maintain heading”</a:t>
              </a:r>
            </a:p>
            <a:p>
              <a:pPr marL="541338" indent="-26670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200" i="1">
                  <a:latin typeface="Verdana" pitchFamily="34" charset="0"/>
                </a:rPr>
                <a:t>      - Immediate respond to flight controls?</a:t>
              </a:r>
            </a:p>
            <a:p>
              <a:pPr marL="541338" indent="-26670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200" i="1">
                  <a:latin typeface="Verdana" pitchFamily="34" charset="0"/>
                </a:rPr>
                <a:t>      - Reversal of control effect?</a:t>
              </a:r>
            </a:p>
            <a:p>
              <a:pPr marL="541338" indent="-26670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200" i="1">
                  <a:latin typeface="Verdana" pitchFamily="34" charset="0"/>
                </a:rPr>
                <a:t>      - Temporary control forces above limit?</a:t>
              </a:r>
            </a:p>
            <a:p>
              <a:pPr marL="541338" indent="-26670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200" i="1">
                  <a:latin typeface="Verdana" pitchFamily="34" charset="0"/>
                </a:rPr>
                <a:t>      - State of flight achieved before recovery?</a:t>
              </a:r>
            </a:p>
          </p:txBody>
        </p:sp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288" y="1234"/>
              <a:ext cx="1475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GB" sz="1200">
                  <a:latin typeface="Verdana" pitchFamily="34" charset="0"/>
                  <a:ea typeface="Times New Roman" pitchFamily="18" charset="0"/>
                  <a:cs typeface="Arial" charset="0"/>
                </a:rPr>
                <a:t>Content:</a:t>
              </a:r>
              <a:endParaRPr lang="en-GB" sz="1200">
                <a:latin typeface="NexusSansPro-Regular" pitchFamily="50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1763" y="1008"/>
              <a:ext cx="370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82800"/>
            <a:lstStyle/>
            <a:p>
              <a:r>
                <a:rPr lang="en-GB" sz="1200">
                  <a:latin typeface="Verdana" pitchFamily="34" charset="0"/>
                </a:rPr>
                <a:t>EASA-V5 23.221(b)(4)</a:t>
              </a:r>
            </a:p>
          </p:txBody>
        </p:sp>
        <p:sp>
          <p:nvSpPr>
            <p:cNvPr id="88074" name="Rectangle 10"/>
            <p:cNvSpPr>
              <a:spLocks noChangeArrowheads="1"/>
            </p:cNvSpPr>
            <p:nvPr/>
          </p:nvSpPr>
          <p:spPr bwMode="auto">
            <a:xfrm>
              <a:off x="288" y="1008"/>
              <a:ext cx="147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82800"/>
            <a:lstStyle/>
            <a:p>
              <a:r>
                <a:rPr lang="en-GB" sz="1200">
                  <a:latin typeface="Verdana" pitchFamily="34" charset="0"/>
                  <a:ea typeface="Times New Roman" pitchFamily="18" charset="0"/>
                  <a:cs typeface="Arial" charset="0"/>
                </a:rPr>
                <a:t>Source:</a:t>
              </a:r>
              <a:endParaRPr lang="en-GB" sz="1200">
                <a:latin typeface="NexusSansPro-Regular" pitchFamily="50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>
              <a:off x="288" y="1008"/>
              <a:ext cx="518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>
              <a:off x="288" y="3123"/>
              <a:ext cx="518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288" y="1008"/>
              <a:ext cx="0" cy="211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5472" y="1008"/>
              <a:ext cx="0" cy="211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>
              <a:off x="288" y="1234"/>
              <a:ext cx="518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>
              <a:off x="1763" y="1008"/>
              <a:ext cx="0" cy="211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>
              <a:off x="288" y="2416"/>
              <a:ext cx="518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288" y="2748"/>
              <a:ext cx="518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500063" y="1085850"/>
            <a:ext cx="43878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GB">
                <a:solidFill>
                  <a:srgbClr val="007156"/>
                </a:solidFill>
                <a:latin typeface="NexusSansPro-Regular" pitchFamily="50" charset="0"/>
              </a:rPr>
              <a:t>Manoeuvre type C (exemplary)</a:t>
            </a: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519113" y="5319713"/>
            <a:ext cx="46767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For other manoeuvres see study report</a:t>
            </a:r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3.5 Flight trials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FF37F0DD-0BA3-4FE9-85BA-964BC48D231C}" type="slidenum">
              <a:rPr lang="de-DE"/>
              <a:pPr/>
              <a:t>21</a:t>
            </a:fld>
            <a:endParaRPr lang="de-DE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5763" y="954088"/>
            <a:ext cx="68532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GB">
                <a:solidFill>
                  <a:srgbClr val="007156"/>
                </a:solidFill>
                <a:latin typeface="NexusSansPro-Regular" pitchFamily="50" charset="0"/>
              </a:rPr>
              <a:t>Manoeuvres according Type A (exemplary)</a:t>
            </a:r>
          </a:p>
        </p:txBody>
      </p:sp>
      <p:pic>
        <p:nvPicPr>
          <p:cNvPr id="89092" name="Picture 4" descr="TypeA_Manö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1373188"/>
            <a:ext cx="6380162" cy="3586162"/>
          </a:xfrm>
          <a:prstGeom prst="rect">
            <a:avLst/>
          </a:prstGeom>
          <a:noFill/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52438" y="5094288"/>
            <a:ext cx="83502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115 (199, several left and right) manoeuvres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For complete list of manoeuvres see study report section 13.7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>
              <a:solidFill>
                <a:srgbClr val="005374"/>
              </a:solidFill>
              <a:latin typeface="NexusSansPro-Regular" pitchFamily="50" charset="0"/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3.5 Flight trials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019BF33F-01B1-4E70-A9B0-6C546D7DB5E8}" type="slidenum">
              <a:rPr lang="de-DE"/>
              <a:pPr/>
              <a:t>22</a:t>
            </a:fld>
            <a:endParaRPr lang="de-DE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76250" y="1420813"/>
            <a:ext cx="83931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400">
              <a:latin typeface="Lucida Sans Unicode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400">
              <a:latin typeface="Lucida Sans Unicode" pitchFamily="34" charset="0"/>
            </a:endParaRPr>
          </a:p>
        </p:txBody>
      </p:sp>
      <p:pic>
        <p:nvPicPr>
          <p:cNvPr id="90115" name="Picture 3" descr="IMGP9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3678238"/>
            <a:ext cx="3109912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IMGP9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3" y="969963"/>
            <a:ext cx="30543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IMGP98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788" y="3167063"/>
            <a:ext cx="3516312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 descr="IMGP9819"/>
          <p:cNvPicPr>
            <a:picLocks noChangeAspect="1" noChangeArrowheads="1"/>
          </p:cNvPicPr>
          <p:nvPr/>
        </p:nvPicPr>
        <p:blipFill>
          <a:blip r:embed="rId5" cstate="print"/>
          <a:srcRect l="5814" r="6528"/>
          <a:stretch>
            <a:fillRect/>
          </a:stretch>
        </p:blipFill>
        <p:spPr bwMode="auto">
          <a:xfrm>
            <a:off x="4773613" y="954088"/>
            <a:ext cx="35179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881063" y="5476875"/>
            <a:ext cx="3362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005374"/>
                </a:solidFill>
                <a:latin typeface="NexusSansPro-Regular" pitchFamily="50" charset="0"/>
              </a:rPr>
              <a:t>Air data probes (wing boom)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527550" y="5495925"/>
            <a:ext cx="3868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rgbClr val="005374"/>
                </a:solidFill>
                <a:latin typeface="NexusSansPro-Regular" pitchFamily="50" charset="0"/>
              </a:rPr>
              <a:t>GPS receiver, pressure sensors, inertial measurement unit, data aquisition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527550" y="2765425"/>
            <a:ext cx="423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005374"/>
                </a:solidFill>
                <a:latin typeface="NexusSansPro-Regular" pitchFamily="50" charset="0"/>
              </a:rPr>
              <a:t>Aileron and flap deflection sensors (left wing)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46088" y="3062288"/>
            <a:ext cx="39004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500">
                <a:solidFill>
                  <a:srgbClr val="005374"/>
                </a:solidFill>
                <a:latin typeface="NexusSansPro-Regular" pitchFamily="50" charset="0"/>
              </a:rPr>
              <a:t>Stick force sensor, power lever sensor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3.5 Flight trials </a:t>
            </a:r>
            <a:r>
              <a:rPr lang="en-GB" sz="2400" b="1">
                <a:latin typeface="NexusSansPro-Regular" pitchFamily="50" charset="0"/>
              </a:rPr>
              <a:t>– measurement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0" grpId="0"/>
      <p:bldP spid="90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D75BCFD6-2F8A-4C26-A1DD-A8FABCC0A1C4}" type="slidenum">
              <a:rPr lang="de-DE"/>
              <a:pPr/>
              <a:t>23</a:t>
            </a:fld>
            <a:endParaRPr lang="de-DE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76250" y="1420813"/>
            <a:ext cx="83931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400">
              <a:latin typeface="Lucida Sans Unicode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400">
              <a:latin typeface="Lucida Sans Unicode" pitchFamily="34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1306513"/>
            <a:ext cx="38369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GB" sz="1700">
                <a:solidFill>
                  <a:srgbClr val="005374"/>
                </a:solidFill>
                <a:latin typeface="NexusSansPro-Regular" pitchFamily="50" charset="0"/>
              </a:rPr>
              <a:t>Exemplary plot of one manoeuvre </a:t>
            </a:r>
            <a:r>
              <a:rPr lang="en-GB" sz="1700">
                <a:solidFill>
                  <a:srgbClr val="005374"/>
                </a:solidFill>
                <a:latin typeface="NexusSansPro-Regular" pitchFamily="50" charset="0"/>
                <a:ea typeface="Times New Roman" pitchFamily="18" charset="0"/>
                <a:cs typeface="Arial" charset="0"/>
                <a:sym typeface="Wingdings" pitchFamily="2" charset="2"/>
              </a:rPr>
              <a:t></a:t>
            </a:r>
            <a:endParaRPr lang="en-GB" sz="1700">
              <a:solidFill>
                <a:srgbClr val="005374"/>
              </a:solidFill>
              <a:latin typeface="NexusSansPro-Regular" pitchFamily="50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en-GB" sz="1600">
              <a:solidFill>
                <a:srgbClr val="005374"/>
              </a:solidFill>
              <a:latin typeface="NexusSansPro-Regular" pitchFamily="50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600">
              <a:latin typeface="Lucida Sans Unicode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600">
              <a:solidFill>
                <a:schemeClr val="accent2"/>
              </a:solidFill>
              <a:latin typeface="Lucida Sans Unicode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600">
              <a:latin typeface="Lucida Sans Unicode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600">
              <a:latin typeface="Lucida Sans Unicode" pitchFamily="34" charset="0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0" y="-247650"/>
            <a:ext cx="5299075" cy="75628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60338" y="179388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3.5 Flight trials - Results</a:t>
            </a:r>
            <a:endParaRPr lang="en-GB" sz="2400" b="1">
              <a:latin typeface="NexusSansPro-Regular" pitchFamily="50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84138" y="3157538"/>
            <a:ext cx="3683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GB" sz="1700">
                <a:solidFill>
                  <a:srgbClr val="005374"/>
                </a:solidFill>
                <a:latin typeface="NexusSansPro-Regular" pitchFamily="50" charset="0"/>
                <a:ea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GB" sz="1700">
                <a:solidFill>
                  <a:srgbClr val="005374"/>
                </a:solidFill>
                <a:latin typeface="NexusSansPro-Regular" pitchFamily="50" charset="0"/>
                <a:ea typeface="Times New Roman" pitchFamily="18" charset="0"/>
                <a:cs typeface="Arial" charset="0"/>
              </a:rPr>
              <a:t> Extraction of relevant results from</a:t>
            </a:r>
            <a:r>
              <a:rPr lang="en-GB" sz="1700">
                <a:solidFill>
                  <a:srgbClr val="005374"/>
                </a:solidFill>
                <a:latin typeface="NexusSansPro-Regular" pitchFamily="50" charset="0"/>
                <a:ea typeface="Times New Roman" pitchFamily="18" charset="0"/>
                <a:cs typeface="Arial" charset="0"/>
                <a:sym typeface="Wingdings" pitchFamily="2" charset="2"/>
              </a:rPr>
              <a:t> measured data and handwritten crew perceptions </a:t>
            </a:r>
            <a:r>
              <a:rPr lang="en-GB" sz="1700">
                <a:solidFill>
                  <a:srgbClr val="005374"/>
                </a:solidFill>
                <a:latin typeface="NexusSansPro-Regular" pitchFamily="50" charset="0"/>
                <a:ea typeface="Times New Roman" pitchFamily="18" charset="0"/>
                <a:cs typeface="Arial" charset="0"/>
              </a:rPr>
              <a:t>to a data base.</a:t>
            </a:r>
          </a:p>
          <a:p>
            <a:pPr marL="271463" indent="-271463"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en-GB" sz="1600">
              <a:solidFill>
                <a:srgbClr val="005374"/>
              </a:solidFill>
              <a:latin typeface="NexusSansPro-Regular" pitchFamily="50" charset="0"/>
              <a:ea typeface="Times New Roman" pitchFamily="18" charset="0"/>
              <a:cs typeface="Arial" charset="0"/>
            </a:endParaRPr>
          </a:p>
          <a:p>
            <a:pPr marL="271463" indent="-271463"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600">
              <a:latin typeface="Lucida Sans Unicode" pitchFamily="34" charset="0"/>
              <a:ea typeface="Times New Roman" pitchFamily="18" charset="0"/>
              <a:cs typeface="Arial" charset="0"/>
            </a:endParaRPr>
          </a:p>
          <a:p>
            <a:pPr marL="271463" indent="-271463"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600">
              <a:solidFill>
                <a:schemeClr val="accent2"/>
              </a:solidFill>
              <a:latin typeface="Lucida Sans Unicode" pitchFamily="34" charset="0"/>
              <a:ea typeface="Times New Roman" pitchFamily="18" charset="0"/>
              <a:cs typeface="Arial" charset="0"/>
            </a:endParaRPr>
          </a:p>
          <a:p>
            <a:pPr marL="271463" indent="-271463"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600">
              <a:latin typeface="Lucida Sans Unicode" pitchFamily="34" charset="0"/>
              <a:ea typeface="Times New Roman" pitchFamily="18" charset="0"/>
              <a:cs typeface="Arial" charset="0"/>
            </a:endParaRPr>
          </a:p>
          <a:p>
            <a:pPr marL="271463" indent="-271463"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600">
              <a:latin typeface="Lucida Sans Unicode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FA8F0BB2-308E-4913-A7EE-9B4DAAF941E9}" type="slidenum">
              <a:rPr lang="de-DE"/>
              <a:pPr/>
              <a:t>24</a:t>
            </a:fld>
            <a:endParaRPr lang="de-DE"/>
          </a:p>
        </p:txBody>
      </p:sp>
      <p:pic>
        <p:nvPicPr>
          <p:cNvPr id="92162" name="Picture 2" descr="statistic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28775"/>
            <a:ext cx="6438900" cy="4075113"/>
          </a:xfrm>
          <a:prstGeom prst="rect">
            <a:avLst/>
          </a:prstGeom>
          <a:noFill/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76250" y="908050"/>
            <a:ext cx="83359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  <a:ea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de-DE">
                <a:solidFill>
                  <a:srgbClr val="005374"/>
                </a:solidFill>
                <a:latin typeface="NexusSansPro-Regular" pitchFamily="50" charset="0"/>
                <a:ea typeface="Times New Roman" pitchFamily="18" charset="0"/>
                <a:cs typeface="Arial" charset="0"/>
              </a:rPr>
              <a:t> Statistical analysis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844550" y="3252788"/>
            <a:ext cx="6026150" cy="193675"/>
          </a:xfrm>
          <a:prstGeom prst="rect">
            <a:avLst/>
          </a:prstGeom>
          <a:solidFill>
            <a:srgbClr val="00FF00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854075" y="4030663"/>
            <a:ext cx="6018213" cy="731837"/>
          </a:xfrm>
          <a:prstGeom prst="rect">
            <a:avLst/>
          </a:prstGeom>
          <a:solidFill>
            <a:srgbClr val="00FF00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850900" y="3509963"/>
            <a:ext cx="6018213" cy="20955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868363" y="4821238"/>
            <a:ext cx="6010275" cy="200025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7040563" y="863600"/>
            <a:ext cx="2122487" cy="450850"/>
          </a:xfrm>
          <a:prstGeom prst="rect">
            <a:avLst/>
          </a:prstGeom>
          <a:solidFill>
            <a:srgbClr val="00FF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de-DE" sz="1400">
                <a:latin typeface="NexusSansPro-Regular" pitchFamily="50" charset="0"/>
              </a:rPr>
              <a:t>No non-compliances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7040563" y="1295400"/>
            <a:ext cx="2157412" cy="512763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de-DE" sz="1400">
                <a:latin typeface="NexusSansPro-Regular" pitchFamily="50" charset="0"/>
              </a:rPr>
              <a:t>Non-compliances but no tendencies to spin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7050088" y="3463925"/>
            <a:ext cx="21574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de-DE" sz="1600">
                <a:solidFill>
                  <a:srgbClr val="BE1E3C"/>
                </a:solidFill>
                <a:latin typeface="NexusSansPro-Regular" pitchFamily="50" charset="0"/>
              </a:rPr>
              <a:t>Every addition resulted in a </a:t>
            </a:r>
            <a:br>
              <a:rPr lang="de-DE" sz="1600">
                <a:solidFill>
                  <a:srgbClr val="BE1E3C"/>
                </a:solidFill>
                <a:latin typeface="NexusSansPro-Regular" pitchFamily="50" charset="0"/>
              </a:rPr>
            </a:br>
            <a:r>
              <a:rPr lang="de-DE" sz="1600">
                <a:solidFill>
                  <a:srgbClr val="BE1E3C"/>
                </a:solidFill>
                <a:latin typeface="NexusSansPro-Regular" pitchFamily="50" charset="0"/>
              </a:rPr>
              <a:t>non-compliance</a:t>
            </a: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6932613" y="3449638"/>
            <a:ext cx="2116137" cy="863600"/>
          </a:xfrm>
          <a:prstGeom prst="leftArrowCallout">
            <a:avLst>
              <a:gd name="adj1" fmla="val 11546"/>
              <a:gd name="adj2" fmla="val 15907"/>
              <a:gd name="adj3" fmla="val 18037"/>
              <a:gd name="adj4" fmla="val 88097"/>
            </a:avLst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7031038" y="4689475"/>
            <a:ext cx="21574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de-DE" sz="1600">
                <a:solidFill>
                  <a:srgbClr val="BE1E3C"/>
                </a:solidFill>
                <a:latin typeface="NexusSansPro-Regular" pitchFamily="50" charset="0"/>
              </a:rPr>
              <a:t>30° bank stall,</a:t>
            </a:r>
            <a:br>
              <a:rPr lang="de-DE" sz="1600">
                <a:solidFill>
                  <a:srgbClr val="BE1E3C"/>
                </a:solidFill>
                <a:latin typeface="NexusSansPro-Regular" pitchFamily="50" charset="0"/>
              </a:rPr>
            </a:br>
            <a:r>
              <a:rPr lang="de-DE" sz="1600">
                <a:solidFill>
                  <a:srgbClr val="BE1E3C"/>
                </a:solidFill>
                <a:latin typeface="NexusSansPro-Regular" pitchFamily="50" charset="0"/>
              </a:rPr>
              <a:t>non-compliance linked to excessive height loss</a:t>
            </a: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>
            <a:off x="6913563" y="4629150"/>
            <a:ext cx="2170112" cy="1069975"/>
          </a:xfrm>
          <a:prstGeom prst="leftArrowCallout">
            <a:avLst>
              <a:gd name="adj1" fmla="val 11574"/>
              <a:gd name="adj2" fmla="val 12463"/>
              <a:gd name="adj3" fmla="val 14573"/>
              <a:gd name="adj4" fmla="val 89759"/>
            </a:avLst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3.5 Flight trials - Results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66" grpId="0" animBg="1"/>
      <p:bldP spid="92167" grpId="0" animBg="1"/>
      <p:bldP spid="92168" grpId="0" animBg="1"/>
      <p:bldP spid="92170" grpId="0" animBg="1"/>
      <p:bldP spid="92171" grpId="0" animBg="1"/>
      <p:bldP spid="92172" grpId="0"/>
      <p:bldP spid="92173" grpId="0" animBg="1"/>
      <p:bldP spid="92174" grpId="0"/>
      <p:bldP spid="921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700F45D7-9E48-4836-A039-8DDBAFDDEE15}" type="slidenum">
              <a:rPr lang="de-DE"/>
              <a:pPr/>
              <a:t>25</a:t>
            </a:fld>
            <a:endParaRPr lang="de-DE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476250" y="1420813"/>
            <a:ext cx="83931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400">
              <a:latin typeface="Lucida Sans Unicode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endParaRPr lang="de-DE" sz="1400">
              <a:latin typeface="Lucida Sans Unicode" pitchFamily="34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46088" y="882650"/>
            <a:ext cx="6646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Non-compliances and power setting (all manoeuvres)</a:t>
            </a:r>
            <a:endParaRPr lang="de-DE" i="1">
              <a:solidFill>
                <a:srgbClr val="007156"/>
              </a:solidFill>
              <a:latin typeface="NexusSansPro-Regular" pitchFamily="50" charset="0"/>
            </a:endParaRPr>
          </a:p>
        </p:txBody>
      </p:sp>
      <p:pic>
        <p:nvPicPr>
          <p:cNvPr id="93189" name="Picture 5" descr="NC_vs_P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3" y="1584325"/>
            <a:ext cx="7070725" cy="3590925"/>
          </a:xfrm>
          <a:prstGeom prst="rect">
            <a:avLst/>
          </a:prstGeom>
          <a:noFill/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846138" y="5159375"/>
            <a:ext cx="7943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de-DE">
                <a:solidFill>
                  <a:srgbClr val="BE1E3C"/>
                </a:solidFill>
                <a:latin typeface="NexusSansPro-Regular" pitchFamily="50" charset="0"/>
              </a:rPr>
              <a:t>Number of non-compliances increases with increasing engine power</a:t>
            </a:r>
            <a:endParaRPr lang="de-DE" i="1">
              <a:solidFill>
                <a:srgbClr val="BE1E3C"/>
              </a:solidFill>
              <a:latin typeface="NexusSansPro-Regular" pitchFamily="50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3.5 Flight trials - Results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7608177D-1B71-4F9C-B9E9-7FB719F84E00}" type="slidenum">
              <a:rPr lang="de-DE"/>
              <a:pPr/>
              <a:t>26</a:t>
            </a:fld>
            <a:endParaRPr lang="de-DE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086225" y="0"/>
            <a:ext cx="505777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876425" y="6172200"/>
            <a:ext cx="726757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913" y="5064125"/>
            <a:ext cx="41433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Note: Flight trials were </a:t>
            </a:r>
            <a:r>
              <a:rPr lang="en-GB" sz="1600" u="sng">
                <a:solidFill>
                  <a:srgbClr val="005374"/>
                </a:solidFill>
                <a:latin typeface="NexusSansPro-Regular" pitchFamily="50" charset="0"/>
              </a:rPr>
              <a:t>not</a:t>
            </a: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 performed to demonstrate minimum height loss.</a:t>
            </a:r>
            <a:endParaRPr lang="de-DE" sz="1600">
              <a:solidFill>
                <a:srgbClr val="005374"/>
              </a:solidFill>
              <a:latin typeface="NexusSansPro-Regular" pitchFamily="50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65100" y="1798638"/>
            <a:ext cx="294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Height loss for recovery</a:t>
            </a:r>
            <a:r>
              <a:rPr lang="de-DE" sz="2000">
                <a:solidFill>
                  <a:schemeClr val="accent2"/>
                </a:solidFill>
                <a:latin typeface="NexusSansPro-Regular" pitchFamily="50" charset="0"/>
              </a:rPr>
              <a:t> 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3.5 Flight trials - Results</a:t>
            </a:r>
            <a:endParaRPr lang="en-GB" sz="2400" b="1">
              <a:latin typeface="NexusSansPro-Regular" pitchFamily="50" charset="0"/>
            </a:endParaRPr>
          </a:p>
        </p:txBody>
      </p:sp>
      <p:pic>
        <p:nvPicPr>
          <p:cNvPr id="94217" name="Picture 9" descr="A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813" y="142875"/>
            <a:ext cx="5056187" cy="653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8D0C898D-A32F-414C-B006-DA67B767437A}" type="slidenum">
              <a:rPr lang="de-DE"/>
              <a:pPr/>
              <a:t>27</a:t>
            </a:fld>
            <a:endParaRPr lang="de-DE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Agenda</a:t>
            </a:r>
            <a:endParaRPr lang="de-DE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881063" y="1358900"/>
            <a:ext cx="81407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endParaRPr lang="en-GB" sz="1600">
              <a:solidFill>
                <a:srgbClr val="990000"/>
              </a:solidFill>
              <a:latin typeface="Lucida Sans Unicode" pitchFamily="34" charset="0"/>
            </a:endParaRP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Background/Aims and Objectives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Methodology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Research results (summarised)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latin typeface="NexusSansPro-Regular" pitchFamily="50" charset="0"/>
              </a:rPr>
              <a:t>Outcomes 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latin typeface="NexusSansPro-Regular" pitchFamily="50" charset="0"/>
              </a:rPr>
              <a:t>Recommendations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latin typeface="NexusSansPro-Regular" pitchFamily="50" charset="0"/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A944923B-9BFC-4842-AEB0-D67F3D0021DE}" type="slidenum">
              <a:rPr lang="de-DE"/>
              <a:pPr/>
              <a:t>28</a:t>
            </a:fld>
            <a:endParaRPr lang="de-DE"/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11175" y="1165225"/>
            <a:ext cx="79248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</a:rPr>
              <a:t> 80% of stall/spin-related fatal accidents start below 1000ft above ground 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</a:rPr>
              <a:t> To improve: A combination of possible measures is most beneficial</a:t>
            </a:r>
          </a:p>
          <a:p>
            <a:pPr>
              <a:lnSpc>
                <a:spcPct val="210000"/>
              </a:lnSpc>
            </a:pPr>
            <a:endParaRPr lang="en-US">
              <a:solidFill>
                <a:srgbClr val="005374"/>
              </a:solidFill>
              <a:latin typeface="NexusSansPro-Regular" pitchFamily="50" charset="0"/>
            </a:endParaRPr>
          </a:p>
          <a:p>
            <a:pPr>
              <a:lnSpc>
                <a:spcPct val="230000"/>
              </a:lnSpc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</a:rPr>
              <a:t>   1)  Stall characteristics </a:t>
            </a:r>
          </a:p>
          <a:p>
            <a:pPr>
              <a:lnSpc>
                <a:spcPct val="230000"/>
              </a:lnSpc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</a:rPr>
              <a:t>   2)  Improved stall warning</a:t>
            </a:r>
          </a:p>
          <a:p>
            <a:pPr>
              <a:lnSpc>
                <a:spcPct val="230000"/>
              </a:lnSpc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</a:rPr>
              <a:t>   3)  Envelope protection</a:t>
            </a:r>
          </a:p>
          <a:p>
            <a:pPr>
              <a:lnSpc>
                <a:spcPct val="230000"/>
              </a:lnSpc>
            </a:pPr>
            <a:r>
              <a:rPr lang="en-US">
                <a:solidFill>
                  <a:srgbClr val="005374"/>
                </a:solidFill>
                <a:latin typeface="NexusSansPro-Regular" pitchFamily="50" charset="0"/>
              </a:rPr>
              <a:t>   4)  Training</a:t>
            </a:r>
            <a:endParaRPr lang="de-DE">
              <a:solidFill>
                <a:srgbClr val="005374"/>
              </a:solidFill>
              <a:latin typeface="NexusSansPro-Regular" pitchFamily="50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332288" y="2913063"/>
            <a:ext cx="46767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lnSpc>
                <a:spcPct val="140000"/>
              </a:lnSpc>
              <a:spcBef>
                <a:spcPct val="20000"/>
              </a:spcBef>
              <a:buClr>
                <a:srgbClr val="007156"/>
              </a:buClr>
              <a:tabLst>
                <a:tab pos="266700" algn="l"/>
              </a:tabLst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  <a:sym typeface="Wingdings" pitchFamily="2" charset="2"/>
              </a:rPr>
              <a:t> </a:t>
            </a: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Evaluation of current FAR23.221(a)(2)</a:t>
            </a:r>
          </a:p>
          <a:p>
            <a:pPr marL="708025" lvl="1" indent="-261938">
              <a:lnSpc>
                <a:spcPct val="140000"/>
              </a:lnSpc>
              <a:spcBef>
                <a:spcPct val="20000"/>
              </a:spcBef>
              <a:buClr>
                <a:srgbClr val="007156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Literature review</a:t>
            </a:r>
          </a:p>
          <a:p>
            <a:pPr marL="708025" lvl="1" indent="-261938">
              <a:lnSpc>
                <a:spcPct val="140000"/>
              </a:lnSpc>
              <a:spcBef>
                <a:spcPct val="20000"/>
              </a:spcBef>
              <a:buClr>
                <a:srgbClr val="007156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Questionnaire</a:t>
            </a:r>
          </a:p>
          <a:p>
            <a:pPr marL="708025" lvl="1" indent="-261938">
              <a:lnSpc>
                <a:spcPct val="140000"/>
              </a:lnSpc>
              <a:spcBef>
                <a:spcPct val="20000"/>
              </a:spcBef>
              <a:buClr>
                <a:srgbClr val="007156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Interview with experts</a:t>
            </a:r>
          </a:p>
          <a:p>
            <a:pPr marL="708025" lvl="1" indent="-261938">
              <a:lnSpc>
                <a:spcPct val="140000"/>
              </a:lnSpc>
              <a:spcBef>
                <a:spcPct val="20000"/>
              </a:spcBef>
              <a:buClr>
                <a:srgbClr val="007156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Accident analysis</a:t>
            </a:r>
          </a:p>
          <a:p>
            <a:pPr marL="708025" lvl="1" indent="-261938">
              <a:lnSpc>
                <a:spcPct val="140000"/>
              </a:lnSpc>
              <a:spcBef>
                <a:spcPct val="20000"/>
              </a:spcBef>
              <a:buClr>
                <a:srgbClr val="007156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de-DE">
                <a:solidFill>
                  <a:srgbClr val="007156"/>
                </a:solidFill>
                <a:latin typeface="NexusSansPro-Regular" pitchFamily="50" charset="0"/>
              </a:rPr>
              <a:t>Flight trials</a:t>
            </a:r>
          </a:p>
          <a:p>
            <a:pPr marL="266700" indent="-266700">
              <a:lnSpc>
                <a:spcPct val="140000"/>
              </a:lnSpc>
              <a:spcBef>
                <a:spcPct val="20000"/>
              </a:spcBef>
              <a:tabLst>
                <a:tab pos="266700" algn="l"/>
              </a:tabLst>
            </a:pPr>
            <a:r>
              <a:rPr lang="de-DE" sz="1400">
                <a:solidFill>
                  <a:schemeClr val="accent2"/>
                </a:solidFill>
                <a:latin typeface="Lucida Sans Unicode" pitchFamily="34" charset="0"/>
              </a:rPr>
              <a:t>  	</a:t>
            </a:r>
          </a:p>
          <a:p>
            <a:pPr marL="266700" indent="-266700">
              <a:lnSpc>
                <a:spcPct val="140000"/>
              </a:lnSpc>
              <a:spcBef>
                <a:spcPct val="20000"/>
              </a:spcBef>
              <a:tabLst>
                <a:tab pos="266700" algn="l"/>
              </a:tabLst>
            </a:pPr>
            <a:endParaRPr lang="de-DE" sz="1400">
              <a:solidFill>
                <a:schemeClr val="accent2"/>
              </a:solidFill>
              <a:latin typeface="Lucida Sans Unicode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500063" y="3552825"/>
            <a:ext cx="3533775" cy="21590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endParaRPr lang="de-DE" sz="1600">
              <a:solidFill>
                <a:srgbClr val="A50021"/>
              </a:solidFill>
              <a:latin typeface="Lucida Sans Unicode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de-DE" sz="1600">
              <a:solidFill>
                <a:srgbClr val="A50021"/>
              </a:solidFill>
              <a:latin typeface="Lucida Sans Unicode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de-DE" sz="1600">
              <a:solidFill>
                <a:srgbClr val="A50021"/>
              </a:solidFill>
              <a:latin typeface="Lucida Sans Unicode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de-DE" sz="1600">
              <a:solidFill>
                <a:srgbClr val="A50021"/>
              </a:solidFill>
              <a:latin typeface="Lucida Sans Unicode" pitchFamily="34" charset="0"/>
            </a:endParaRPr>
          </a:p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de-DE">
                <a:solidFill>
                  <a:srgbClr val="BE1E3C"/>
                </a:solidFill>
                <a:latin typeface="NexusSansPro-Regular" pitchFamily="50" charset="0"/>
              </a:rPr>
              <a:t>Not in the scope of this study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de-DE" sz="1400">
                <a:solidFill>
                  <a:schemeClr val="accent2"/>
                </a:solidFill>
                <a:latin typeface="Lucida Sans Unicode" pitchFamily="34" charset="0"/>
              </a:rPr>
              <a:t>  	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de-DE" sz="1400">
              <a:solidFill>
                <a:schemeClr val="accent2"/>
              </a:solidFill>
              <a:latin typeface="Lucida Sans Unicode" pitchFamily="34" charset="0"/>
            </a:endParaRP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762000" y="3794125"/>
            <a:ext cx="2952750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769938" y="4429125"/>
            <a:ext cx="2700337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744538" y="5054600"/>
            <a:ext cx="1489075" cy="9525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4.a Outcomes - General point of view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15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8" grpId="0" animBg="1"/>
      <p:bldP spid="97285" grpId="0" animBg="1"/>
      <p:bldP spid="97286" grpId="0" animBg="1"/>
      <p:bldP spid="972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78E64089-A015-4638-822C-7FF7DFF408F1}" type="slidenum">
              <a:rPr lang="de-DE"/>
              <a:pPr/>
              <a:t>29</a:t>
            </a:fld>
            <a:endParaRPr lang="de-DE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8463" y="1268413"/>
            <a:ext cx="8831262" cy="5135562"/>
          </a:xfrm>
          <a:noFill/>
          <a:ln/>
        </p:spPr>
        <p:txBody>
          <a:bodyPr/>
          <a:lstStyle/>
          <a:p>
            <a:pPr marL="179388" indent="-179388">
              <a:lnSpc>
                <a:spcPct val="14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FAR23.221(a)(2) is based on available </a:t>
            </a:r>
            <a:r>
              <a:rPr lang="en-GB" sz="1800" u="sng">
                <a:solidFill>
                  <a:srgbClr val="005374"/>
                </a:solidFill>
              </a:rPr>
              <a:t>literature</a:t>
            </a:r>
            <a:r>
              <a:rPr lang="en-GB" sz="1800">
                <a:solidFill>
                  <a:srgbClr val="005374"/>
                </a:solidFill>
              </a:rPr>
              <a:t> about  spin resistant concept </a:t>
            </a:r>
          </a:p>
          <a:p>
            <a:pPr marL="179388" indent="-179388">
              <a:lnSpc>
                <a:spcPct val="140000"/>
              </a:lnSpc>
              <a:buFontTx/>
              <a:buChar char="•"/>
            </a:pPr>
            <a:r>
              <a:rPr lang="en-GB" sz="1800" u="sng">
                <a:solidFill>
                  <a:srgbClr val="005374"/>
                </a:solidFill>
              </a:rPr>
              <a:t>Experts</a:t>
            </a:r>
            <a:r>
              <a:rPr lang="en-GB" sz="1800">
                <a:solidFill>
                  <a:srgbClr val="005374"/>
                </a:solidFill>
              </a:rPr>
              <a:t> see limited potential in spin resistance concept</a:t>
            </a:r>
          </a:p>
          <a:p>
            <a:pPr marL="179388" indent="-179388">
              <a:lnSpc>
                <a:spcPct val="140000"/>
              </a:lnSpc>
              <a:buFontTx/>
              <a:buChar char="•"/>
            </a:pPr>
            <a:r>
              <a:rPr lang="en-GB" sz="1800" u="sng">
                <a:solidFill>
                  <a:srgbClr val="005374"/>
                </a:solidFill>
              </a:rPr>
              <a:t>Questionnaire</a:t>
            </a:r>
            <a:r>
              <a:rPr lang="en-GB" sz="1800">
                <a:solidFill>
                  <a:srgbClr val="005374"/>
                </a:solidFill>
              </a:rPr>
              <a:t>: Ambiguous response</a:t>
            </a:r>
          </a:p>
          <a:p>
            <a:pPr marL="179388" indent="-179388">
              <a:lnSpc>
                <a:spcPct val="120000"/>
              </a:lnSpc>
            </a:pPr>
            <a:endParaRPr lang="en-GB" sz="1800">
              <a:solidFill>
                <a:srgbClr val="005374"/>
              </a:solidFill>
            </a:endParaRPr>
          </a:p>
          <a:p>
            <a:pPr marL="179388" indent="-179388">
              <a:lnSpc>
                <a:spcPct val="120000"/>
              </a:lnSpc>
            </a:pPr>
            <a:r>
              <a:rPr lang="en-GB" sz="1800">
                <a:solidFill>
                  <a:srgbClr val="007156"/>
                </a:solidFill>
                <a:sym typeface="Wingdings" pitchFamily="2" charset="2"/>
              </a:rPr>
              <a:t> Evaluation of current FAR23.221(a)(2) based on executed …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None/>
            </a:pPr>
            <a:r>
              <a:rPr lang="en-GB" sz="1800">
                <a:solidFill>
                  <a:srgbClr val="007156"/>
                </a:solidFill>
                <a:sym typeface="Wingdings" pitchFamily="2" charset="2"/>
              </a:rPr>
              <a:t>		 … Analysis of accident statistics and reports 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None/>
            </a:pPr>
            <a:r>
              <a:rPr lang="en-GB" sz="1800">
                <a:solidFill>
                  <a:srgbClr val="007156"/>
                </a:solidFill>
                <a:sym typeface="Wingdings" pitchFamily="2" charset="2"/>
              </a:rPr>
              <a:t>		 … Flight trials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82588" y="4652963"/>
            <a:ext cx="8588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de-DE">
                <a:solidFill>
                  <a:srgbClr val="BE1E3C"/>
                </a:solidFill>
                <a:latin typeface="NexusSansPro-Regular" pitchFamily="50" charset="0"/>
              </a:rPr>
              <a:t> Does the limited set of manoeuvres according current FAR23.221(a)(2)      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>
                <a:solidFill>
                  <a:srgbClr val="BE1E3C"/>
                </a:solidFill>
                <a:latin typeface="NexusSansPro-Regular" pitchFamily="50" charset="0"/>
              </a:rPr>
              <a:t>    represent most or all accident-prone operational situations?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4.b Outcomes - Evaluation of current FAR23.221(a)(2)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72AA2CE1-6053-4DEE-9A2E-75DC6EAEE8DD}" type="slidenum">
              <a:rPr lang="de-DE"/>
              <a:pPr/>
              <a:t>3</a:t>
            </a:fld>
            <a:endParaRPr lang="de-DE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Agenda</a:t>
            </a:r>
            <a:endParaRPr lang="de-DE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881063" y="1358900"/>
            <a:ext cx="81407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endParaRPr lang="en-GB" sz="1600">
              <a:solidFill>
                <a:srgbClr val="990000"/>
              </a:solidFill>
              <a:latin typeface="Lucida Sans Unicode" pitchFamily="34" charset="0"/>
            </a:endParaRP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latin typeface="NexusSansPro-Regular" pitchFamily="50" charset="0"/>
              </a:rPr>
              <a:t>Background / Aims and Objectives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latin typeface="NexusSansPro-Regular" pitchFamily="50" charset="0"/>
              </a:rPr>
              <a:t>Methodology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Research results (summarised)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Outcomes 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Recommendations</a:t>
            </a:r>
          </a:p>
          <a:p>
            <a:pPr marL="457200" indent="-4572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3486BACF-9419-42BA-A492-3F6F3C11880D}" type="slidenum">
              <a:rPr lang="de-DE"/>
              <a:pPr/>
              <a:t>30</a:t>
            </a:fld>
            <a:endParaRPr lang="de-DE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915988"/>
            <a:ext cx="3827463" cy="809625"/>
          </a:xfrm>
          <a:noFill/>
          <a:ln>
            <a:solidFill>
              <a:srgbClr val="005374"/>
            </a:solidFill>
          </a:ln>
        </p:spPr>
        <p:txBody>
          <a:bodyPr lIns="90000" tIns="72000" rIns="90000" bIns="72000"/>
          <a:lstStyle/>
          <a:p>
            <a:r>
              <a:rPr lang="en-GB" sz="1500" u="sng">
                <a:solidFill>
                  <a:srgbClr val="005374"/>
                </a:solidFill>
              </a:rPr>
              <a:t>Flight trials:</a:t>
            </a:r>
            <a:r>
              <a:rPr lang="en-GB" sz="1500">
                <a:solidFill>
                  <a:srgbClr val="005374"/>
                </a:solidFill>
              </a:rPr>
              <a:t> </a:t>
            </a:r>
          </a:p>
          <a:p>
            <a:r>
              <a:rPr lang="en-GB" sz="1500">
                <a:solidFill>
                  <a:srgbClr val="005374"/>
                </a:solidFill>
              </a:rPr>
              <a:t>C172 does not comply with FAR23.221(a)(2)</a:t>
            </a:r>
          </a:p>
          <a:p>
            <a:endParaRPr lang="en-GB" sz="1500">
              <a:solidFill>
                <a:srgbClr val="005374"/>
              </a:solidFill>
              <a:sym typeface="Wingdings" pitchFamily="2" charset="2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79425" y="4346575"/>
            <a:ext cx="8540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15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xusSansPro-Regular" pitchFamily="50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à"/>
            </a:pPr>
            <a:r>
              <a:rPr lang="en-GB" sz="1500">
                <a:solidFill>
                  <a:srgbClr val="007156"/>
                </a:solidFill>
                <a:latin typeface="NexusSansPro-Regular" pitchFamily="50" charset="0"/>
              </a:rPr>
              <a:t> Significant changes of stall characteristics due to additional parameters</a:t>
            </a:r>
          </a:p>
          <a:p>
            <a:pPr>
              <a:lnSpc>
                <a:spcPct val="140000"/>
              </a:lnSpc>
              <a:buFont typeface="Wingdings" pitchFamily="2" charset="2"/>
              <a:buChar char="à"/>
            </a:pPr>
            <a:r>
              <a:rPr lang="en-GB" sz="1500">
                <a:solidFill>
                  <a:srgbClr val="007156"/>
                </a:solidFill>
                <a:latin typeface="NexusSansPro-Regular" pitchFamily="50" charset="0"/>
              </a:rPr>
              <a:t> Stall/spin related C172 accidents linked to high power setting</a:t>
            </a:r>
          </a:p>
          <a:p>
            <a:pPr>
              <a:lnSpc>
                <a:spcPct val="140000"/>
              </a:lnSpc>
              <a:buFont typeface="Wingdings" pitchFamily="2" charset="2"/>
              <a:buChar char="à"/>
            </a:pPr>
            <a:r>
              <a:rPr lang="en-GB" sz="1500">
                <a:solidFill>
                  <a:srgbClr val="BE1E3C"/>
                </a:solidFill>
                <a:latin typeface="NexusSansPro-Regular" pitchFamily="50" charset="0"/>
                <a:sym typeface="Wingdings" pitchFamily="2" charset="2"/>
              </a:rPr>
              <a:t> In operational accidents, pilots presumably applied parameters not contained in  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GB" sz="1500">
                <a:solidFill>
                  <a:srgbClr val="BE1E3C"/>
                </a:solidFill>
                <a:latin typeface="NexusSansPro-Regular" pitchFamily="50" charset="0"/>
                <a:sym typeface="Wingdings" pitchFamily="2" charset="2"/>
              </a:rPr>
              <a:t>    current FAR23.221(a)(2)</a:t>
            </a:r>
            <a:endParaRPr lang="en-GB" sz="1500">
              <a:solidFill>
                <a:srgbClr val="BE1E3C"/>
              </a:solidFill>
              <a:latin typeface="NexusSansPro-Regular" pitchFamily="50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956175" y="912813"/>
            <a:ext cx="3656013" cy="814387"/>
          </a:xfrm>
          <a:prstGeom prst="rect">
            <a:avLst/>
          </a:prstGeom>
          <a:noFill/>
          <a:ln w="9525">
            <a:solidFill>
              <a:srgbClr val="005374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500" u="sng">
                <a:solidFill>
                  <a:srgbClr val="005374"/>
                </a:solidFill>
                <a:latin typeface="NexusSansPro-Regular" pitchFamily="50" charset="0"/>
              </a:rPr>
              <a:t>FAA type certification:</a:t>
            </a:r>
          </a:p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</a:rPr>
              <a:t>Cirrus SR20/22 complies with FAR23.221(a)(2)</a:t>
            </a:r>
            <a:endParaRPr lang="en-GB" sz="1500">
              <a:solidFill>
                <a:schemeClr val="accent2"/>
              </a:solidFill>
              <a:latin typeface="NexusSansPro-Regular" pitchFamily="50" charset="0"/>
              <a:sym typeface="Wingdings" pitchFamily="2" charset="2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560388" y="3895725"/>
            <a:ext cx="3821112" cy="600075"/>
          </a:xfrm>
          <a:prstGeom prst="rect">
            <a:avLst/>
          </a:prstGeom>
          <a:noFill/>
          <a:ln w="9525">
            <a:solidFill>
              <a:srgbClr val="005374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</a:rPr>
              <a:t>0.5 fatal mishaps/year/1000 A/C</a:t>
            </a:r>
          </a:p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</a:rPr>
              <a:t>19% stall/spin related</a:t>
            </a:r>
            <a:endParaRPr lang="en-GB" sz="1500">
              <a:solidFill>
                <a:srgbClr val="005374"/>
              </a:solidFill>
              <a:latin typeface="NexusSansPro-Regular" pitchFamily="50" charset="0"/>
              <a:sym typeface="Wingdings" pitchFamily="2" charset="2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964113" y="3897313"/>
            <a:ext cx="3627437" cy="593725"/>
          </a:xfrm>
          <a:prstGeom prst="rect">
            <a:avLst/>
          </a:prstGeom>
          <a:noFill/>
          <a:ln w="9525">
            <a:solidFill>
              <a:srgbClr val="005374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</a:rPr>
              <a:t>1.4 fatal mishaps/year/1000 A/C</a:t>
            </a:r>
          </a:p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</a:rPr>
              <a:t>26% stall/spin related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701925" y="3573463"/>
            <a:ext cx="39004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500" u="sng">
                <a:solidFill>
                  <a:srgbClr val="BE1E3C"/>
                </a:solidFill>
                <a:latin typeface="NexusSansPro-Regular" pitchFamily="50" charset="0"/>
              </a:rPr>
              <a:t>Analysis of accident statistics and reports:</a:t>
            </a:r>
            <a:endParaRPr lang="en-GB" sz="1500">
              <a:solidFill>
                <a:srgbClr val="BE1E3C"/>
              </a:solidFill>
              <a:latin typeface="NexusSansPro-Regular" pitchFamily="50" charset="0"/>
              <a:sym typeface="Wingdings" pitchFamily="2" charset="2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566738" y="1952625"/>
            <a:ext cx="3827462" cy="625475"/>
          </a:xfrm>
          <a:prstGeom prst="rect">
            <a:avLst/>
          </a:prstGeom>
          <a:noFill/>
          <a:ln w="9525">
            <a:solidFill>
              <a:srgbClr val="005374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500" u="sng">
                <a:solidFill>
                  <a:srgbClr val="005374"/>
                </a:solidFill>
                <a:latin typeface="NexusSansPro-Regular" pitchFamily="50" charset="0"/>
              </a:rPr>
              <a:t>FAR23.221(a)(2) non-compliances:</a:t>
            </a:r>
          </a:p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</a:rPr>
              <a:t> Only at 75% MCP</a:t>
            </a:r>
            <a:r>
              <a:rPr lang="en-GB" sz="1500" baseline="30000">
                <a:solidFill>
                  <a:srgbClr val="005374"/>
                </a:solidFill>
                <a:latin typeface="NexusSansPro-Regular" pitchFamily="50" charset="0"/>
              </a:rPr>
              <a:t>2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953000" y="2238375"/>
            <a:ext cx="3648075" cy="869950"/>
          </a:xfrm>
          <a:prstGeom prst="rect">
            <a:avLst/>
          </a:prstGeom>
          <a:noFill/>
          <a:ln w="9525">
            <a:solidFill>
              <a:srgbClr val="005374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500" u="sng">
                <a:solidFill>
                  <a:srgbClr val="005374"/>
                </a:solidFill>
                <a:latin typeface="NexusSansPro-Regular" pitchFamily="50" charset="0"/>
              </a:rPr>
              <a:t>According FAR23.221(a)(2):</a:t>
            </a:r>
          </a:p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  <a:sym typeface="Wingdings" pitchFamily="2" charset="2"/>
              </a:rPr>
              <a:t>75% MCP</a:t>
            </a:r>
            <a:r>
              <a:rPr lang="en-GB" sz="1500" baseline="30000">
                <a:solidFill>
                  <a:srgbClr val="005374"/>
                </a:solidFill>
                <a:latin typeface="NexusSansPro-Regular" pitchFamily="50" charset="0"/>
              </a:rPr>
              <a:t>2</a:t>
            </a:r>
            <a:endParaRPr lang="en-GB" sz="1500">
              <a:solidFill>
                <a:srgbClr val="005374"/>
              </a:solidFill>
              <a:latin typeface="NexusSansPro-Regular" pitchFamily="50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  <a:sym typeface="Wingdings" pitchFamily="2" charset="2"/>
              </a:rPr>
              <a:t>1kn/s speed rate</a:t>
            </a:r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266700" y="4600575"/>
            <a:ext cx="864552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5365750" y="5654675"/>
            <a:ext cx="3835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GB" sz="1200" baseline="30000">
                <a:solidFill>
                  <a:srgbClr val="005374"/>
                </a:solidFill>
                <a:latin typeface="NexusSansPro-Regular" pitchFamily="50" charset="0"/>
              </a:rPr>
              <a:t>2</a:t>
            </a:r>
            <a:r>
              <a:rPr lang="en-GB" sz="1200">
                <a:solidFill>
                  <a:srgbClr val="005374"/>
                </a:solidFill>
                <a:latin typeface="NexusSansPro-Regular" pitchFamily="50" charset="0"/>
              </a:rPr>
              <a:t> MCP - Maximum continuous power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GB" sz="1200" baseline="30000">
                <a:solidFill>
                  <a:srgbClr val="005374"/>
                </a:solidFill>
                <a:latin typeface="NexusSansPro-Regular" pitchFamily="50" charset="0"/>
              </a:rPr>
              <a:t>3</a:t>
            </a:r>
            <a:r>
              <a:rPr lang="en-GB" sz="1200">
                <a:solidFill>
                  <a:srgbClr val="005374"/>
                </a:solidFill>
                <a:latin typeface="NexusSansPro-Regular" pitchFamily="50" charset="0"/>
              </a:rPr>
              <a:t> MAP - Maximum available power</a:t>
            </a:r>
          </a:p>
          <a:p>
            <a:pPr>
              <a:spcBef>
                <a:spcPct val="20000"/>
              </a:spcBef>
            </a:pPr>
            <a:endParaRPr lang="en-GB" sz="1200">
              <a:solidFill>
                <a:srgbClr val="006600"/>
              </a:solidFill>
              <a:latin typeface="Lucida Sans Unicode" pitchFamily="34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66738" y="2608263"/>
            <a:ext cx="3830637" cy="900112"/>
          </a:xfrm>
          <a:prstGeom prst="rect">
            <a:avLst/>
          </a:prstGeom>
          <a:noFill/>
          <a:ln w="9525">
            <a:solidFill>
              <a:srgbClr val="005374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  <a:sym typeface="Wingdings" pitchFamily="2" charset="2"/>
              </a:rPr>
              <a:t>Emphasis of non-compliances</a:t>
            </a:r>
          </a:p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  <a:sym typeface="Wingdings" pitchFamily="2" charset="2"/>
              </a:rPr>
              <a:t>(all manoeuvres):</a:t>
            </a:r>
          </a:p>
          <a:p>
            <a:pPr>
              <a:spcBef>
                <a:spcPct val="20000"/>
              </a:spcBef>
            </a:pPr>
            <a:r>
              <a:rPr lang="en-GB" sz="1500">
                <a:solidFill>
                  <a:srgbClr val="005374"/>
                </a:solidFill>
                <a:latin typeface="NexusSansPro-Regular" pitchFamily="50" charset="0"/>
                <a:sym typeface="Wingdings" pitchFamily="2" charset="2"/>
              </a:rPr>
              <a:t>100% MAP</a:t>
            </a:r>
            <a:r>
              <a:rPr lang="en-GB" sz="1500" baseline="30000">
                <a:solidFill>
                  <a:srgbClr val="005374"/>
                </a:solidFill>
                <a:latin typeface="NexusSansPro-Regular" pitchFamily="50" charset="0"/>
              </a:rPr>
              <a:t>3</a:t>
            </a:r>
            <a:r>
              <a:rPr lang="en-GB" sz="1500">
                <a:solidFill>
                  <a:srgbClr val="005374"/>
                </a:solidFill>
                <a:latin typeface="NexusSansPro-Regular" pitchFamily="50" charset="0"/>
                <a:sym typeface="Wingdings" pitchFamily="2" charset="2"/>
              </a:rPr>
              <a:t> + 3..5kn/s speed rate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4.b Outcomes - Evaluation of current FAR23.221(a)(2)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  <p:bldP spid="99335" grpId="0" animBg="1"/>
      <p:bldP spid="99336" grpId="0"/>
      <p:bldP spid="99337" grpId="0" animBg="1"/>
      <p:bldP spid="99338" grpId="0" animBg="1"/>
      <p:bldP spid="99339" grpId="0" animBg="1"/>
      <p:bldP spid="99340" grpId="0"/>
      <p:bldP spid="993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6D74AAF7-B53F-44E4-8FB5-AA05DCA20298}" type="slidenum">
              <a:rPr lang="de-DE"/>
              <a:pPr/>
              <a:t>31</a:t>
            </a:fld>
            <a:endParaRPr lang="de-DE"/>
          </a:p>
        </p:txBody>
      </p:sp>
      <p:pic>
        <p:nvPicPr>
          <p:cNvPr id="100354" name="Picture 2" descr="platzrun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714500"/>
            <a:ext cx="5827712" cy="2681288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804863" y="957263"/>
            <a:ext cx="6594475" cy="596900"/>
          </a:xfrm>
        </p:spPr>
        <p:txBody>
          <a:bodyPr/>
          <a:lstStyle/>
          <a:p>
            <a:r>
              <a:rPr lang="en-US" sz="1800" b="0">
                <a:solidFill>
                  <a:srgbClr val="007156"/>
                </a:solidFill>
              </a:rPr>
              <a:t>Analysis of accident statistics and reports</a:t>
            </a:r>
            <a:br>
              <a:rPr lang="en-US" sz="1800" b="0">
                <a:solidFill>
                  <a:srgbClr val="007156"/>
                </a:solidFill>
              </a:rPr>
            </a:br>
            <a:r>
              <a:rPr lang="en-US" sz="1800" b="0">
                <a:solidFill>
                  <a:srgbClr val="007156"/>
                </a:solidFill>
              </a:rPr>
              <a:t>	- Position of occurrences within traffic pattern</a:t>
            </a:r>
            <a:endParaRPr lang="de-DE" sz="1800" b="0">
              <a:solidFill>
                <a:srgbClr val="007156"/>
              </a:solidFill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84200" y="4586288"/>
            <a:ext cx="77438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lnSpc>
                <a:spcPct val="160000"/>
              </a:lnSpc>
              <a:spcBef>
                <a:spcPct val="20000"/>
              </a:spcBef>
              <a:buClr>
                <a:srgbClr val="007156"/>
              </a:buClr>
              <a:buSzPct val="60000"/>
              <a:buFont typeface="Wingdings" pitchFamily="2" charset="2"/>
              <a:buChar char="§"/>
            </a:pPr>
            <a:r>
              <a:rPr lang="en-GB">
                <a:solidFill>
                  <a:srgbClr val="007156"/>
                </a:solidFill>
                <a:latin typeface="NexusSansPro-Regular" pitchFamily="50" charset="0"/>
              </a:rPr>
              <a:t>Accidents in descend </a:t>
            </a:r>
            <a:r>
              <a:rPr lang="en-GB" u="sng">
                <a:solidFill>
                  <a:srgbClr val="007156"/>
                </a:solidFill>
                <a:latin typeface="NexusSansPro-Regular" pitchFamily="50" charset="0"/>
              </a:rPr>
              <a:t>and</a:t>
            </a:r>
            <a:r>
              <a:rPr lang="en-GB">
                <a:solidFill>
                  <a:srgbClr val="007156"/>
                </a:solidFill>
                <a:latin typeface="NexusSansPro-Regular" pitchFamily="50" charset="0"/>
              </a:rPr>
              <a:t> climb, turn and „straight“ sections</a:t>
            </a:r>
          </a:p>
          <a:p>
            <a:pPr marL="180975" indent="-180975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§"/>
            </a:pPr>
            <a:r>
              <a:rPr lang="en-GB">
                <a:solidFill>
                  <a:srgbClr val="BE1E3C"/>
                </a:solidFill>
                <a:latin typeface="NexusSansPro-Regular" pitchFamily="50" charset="0"/>
              </a:rPr>
              <a:t>Banked turns, maximum available power and speed rates more than 1kn/s are decisive operational situation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292850" y="4284663"/>
            <a:ext cx="1104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5374"/>
                </a:solidFill>
                <a:latin typeface="NexusSansPro-Regular" pitchFamily="50" charset="0"/>
              </a:rPr>
              <a:t>based on [17]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4.b Outcomes - Evaluation of current FAR23.221(a)(2)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16F5AFC0-1719-4439-A2EE-DBFF33B33604}" type="slidenum">
              <a:rPr lang="de-DE"/>
              <a:pPr/>
              <a:t>32</a:t>
            </a:fld>
            <a:endParaRPr lang="de-DE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413" y="1089025"/>
            <a:ext cx="8891587" cy="4794250"/>
          </a:xfrm>
          <a:solidFill>
            <a:schemeClr val="bg1"/>
          </a:solidFill>
          <a:ln/>
        </p:spPr>
        <p:txBody>
          <a:bodyPr/>
          <a:lstStyle/>
          <a:p>
            <a:pPr marL="85725" indent="-85725">
              <a:lnSpc>
                <a:spcPct val="12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 Rate of stall/spin-related accidents among fatal accidents not reduced </a:t>
            </a:r>
            <a:br>
              <a:rPr lang="en-GB" sz="1800">
                <a:solidFill>
                  <a:srgbClr val="005374"/>
                </a:solidFill>
              </a:rPr>
            </a:br>
            <a:r>
              <a:rPr lang="en-GB" sz="1800">
                <a:solidFill>
                  <a:srgbClr val="005374"/>
                </a:solidFill>
              </a:rPr>
              <a:t>	by existing spin resistance designs </a:t>
            </a:r>
          </a:p>
          <a:p>
            <a:pPr marL="85725" indent="-85725">
              <a:lnSpc>
                <a:spcPct val="12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 No differences in position of accidents within traffic pattern </a:t>
            </a:r>
          </a:p>
          <a:p>
            <a:pPr marL="85725" indent="-85725">
              <a:lnSpc>
                <a:spcPct val="12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 I</a:t>
            </a:r>
            <a:r>
              <a:rPr lang="en-GB" sz="1800">
                <a:solidFill>
                  <a:srgbClr val="005374"/>
                </a:solidFill>
                <a:sym typeface="Wingdings" pitchFamily="2" charset="2"/>
              </a:rPr>
              <a:t>n operational accidents, pilots presumably applied inputs not contained </a:t>
            </a:r>
            <a:br>
              <a:rPr lang="en-GB" sz="1800">
                <a:solidFill>
                  <a:srgbClr val="005374"/>
                </a:solidFill>
                <a:sym typeface="Wingdings" pitchFamily="2" charset="2"/>
              </a:rPr>
            </a:br>
            <a:r>
              <a:rPr lang="en-GB" sz="1800">
                <a:solidFill>
                  <a:srgbClr val="005374"/>
                </a:solidFill>
                <a:sym typeface="Wingdings" pitchFamily="2" charset="2"/>
              </a:rPr>
              <a:t>	in current FAR23.221(a)(2)</a:t>
            </a:r>
            <a:r>
              <a:rPr lang="en-GB" sz="1800">
                <a:solidFill>
                  <a:schemeClr val="accent2"/>
                </a:solidFill>
              </a:rPr>
              <a:t>	</a:t>
            </a:r>
          </a:p>
          <a:p>
            <a:pPr marL="85725" indent="-85725"/>
            <a:endParaRPr lang="en-GB" sz="1800" b="1">
              <a:solidFill>
                <a:srgbClr val="A50021"/>
              </a:solidFill>
              <a:sym typeface="Wingdings" pitchFamily="2" charset="2"/>
            </a:endParaRPr>
          </a:p>
          <a:p>
            <a:pPr marL="85725" indent="-85725" algn="just">
              <a:lnSpc>
                <a:spcPct val="140000"/>
              </a:lnSpc>
              <a:buFont typeface="Wingdings" pitchFamily="2" charset="2"/>
              <a:buNone/>
            </a:pPr>
            <a:r>
              <a:rPr lang="en-GB" sz="1800" b="1">
                <a:solidFill>
                  <a:srgbClr val="BE1E3C"/>
                </a:solidFill>
                <a:sym typeface="Wingdings" pitchFamily="2" charset="2"/>
              </a:rPr>
              <a:t>Current </a:t>
            </a:r>
            <a:r>
              <a:rPr lang="en-GB" sz="1800" b="1">
                <a:solidFill>
                  <a:srgbClr val="BE1E3C"/>
                </a:solidFill>
              </a:rPr>
              <a:t>FAR23.221(a)(2) spin resistance requirement does not cover </a:t>
            </a:r>
          </a:p>
          <a:p>
            <a:pPr marL="1539875" lvl="4" algn="just">
              <a:lnSpc>
                <a:spcPct val="140000"/>
              </a:lnSpc>
              <a:buFont typeface="Wingdings" pitchFamily="2" charset="2"/>
              <a:buNone/>
            </a:pPr>
            <a:r>
              <a:rPr lang="en-GB" sz="1800" b="1">
                <a:solidFill>
                  <a:srgbClr val="BE1E3C"/>
                </a:solidFill>
              </a:rPr>
              <a:t>		      decisive operational accident situations</a:t>
            </a:r>
          </a:p>
          <a:p>
            <a:pPr marL="803275" lvl="2">
              <a:buFont typeface="Wingdings" pitchFamily="2" charset="2"/>
              <a:buNone/>
            </a:pPr>
            <a:endParaRPr lang="en-GB" sz="2400">
              <a:solidFill>
                <a:srgbClr val="007156"/>
              </a:solidFill>
            </a:endParaRPr>
          </a:p>
          <a:p>
            <a:pPr marL="85725" indent="-85725">
              <a:lnSpc>
                <a:spcPct val="60000"/>
              </a:lnSpc>
              <a:buClr>
                <a:srgbClr val="006600"/>
              </a:buClr>
              <a:buSzPct val="65000"/>
              <a:buFont typeface="Wingdings" pitchFamily="2" charset="2"/>
              <a:buNone/>
            </a:pPr>
            <a:r>
              <a:rPr lang="en-GB" sz="1800" u="sng">
                <a:solidFill>
                  <a:srgbClr val="007156"/>
                </a:solidFill>
              </a:rPr>
              <a:t>Experts</a:t>
            </a:r>
            <a:r>
              <a:rPr lang="en-GB" sz="1800">
                <a:solidFill>
                  <a:srgbClr val="007156"/>
                </a:solidFill>
              </a:rPr>
              <a:t>: “Operational accident situations not covered by current requirement“</a:t>
            </a:r>
          </a:p>
          <a:p>
            <a:pPr marL="85725" indent="-85725">
              <a:lnSpc>
                <a:spcPct val="60000"/>
              </a:lnSpc>
              <a:buClr>
                <a:srgbClr val="006600"/>
              </a:buClr>
              <a:buSzPct val="65000"/>
              <a:buFont typeface="Wingdings" pitchFamily="2" charset="2"/>
              <a:buNone/>
            </a:pPr>
            <a:endParaRPr lang="en-GB" sz="1800">
              <a:solidFill>
                <a:srgbClr val="007156"/>
              </a:solidFill>
            </a:endParaRPr>
          </a:p>
          <a:p>
            <a:pPr marL="85725" indent="-85725">
              <a:lnSpc>
                <a:spcPct val="60000"/>
              </a:lnSpc>
              <a:buClr>
                <a:srgbClr val="006600"/>
              </a:buClr>
              <a:buSzPct val="65000"/>
              <a:buFont typeface="Wingdings" pitchFamily="2" charset="2"/>
              <a:buNone/>
            </a:pPr>
            <a:r>
              <a:rPr lang="en-GB" sz="1800" u="sng">
                <a:solidFill>
                  <a:srgbClr val="007156"/>
                </a:solidFill>
              </a:rPr>
              <a:t>Questionnaire</a:t>
            </a:r>
            <a:r>
              <a:rPr lang="en-GB" sz="1800">
                <a:solidFill>
                  <a:srgbClr val="007156"/>
                </a:solidFill>
              </a:rPr>
              <a:t>: “Main aspect of criticism: lack of dynamic entry manoeuvres”</a:t>
            </a:r>
          </a:p>
          <a:p>
            <a:pPr marL="85725" indent="-85725">
              <a:lnSpc>
                <a:spcPct val="60000"/>
              </a:lnSpc>
              <a:buClr>
                <a:srgbClr val="006600"/>
              </a:buClr>
              <a:buSzPct val="65000"/>
              <a:buFont typeface="Wingdings" pitchFamily="2" charset="2"/>
              <a:buNone/>
            </a:pPr>
            <a:endParaRPr lang="en-GB" sz="1800">
              <a:solidFill>
                <a:srgbClr val="007156"/>
              </a:solidFill>
            </a:endParaRPr>
          </a:p>
          <a:p>
            <a:pPr marL="85725" indent="-85725">
              <a:lnSpc>
                <a:spcPct val="60000"/>
              </a:lnSpc>
              <a:buClr>
                <a:srgbClr val="006600"/>
              </a:buClr>
              <a:buSzPct val="65000"/>
              <a:buFont typeface="Wingdings" pitchFamily="2" charset="2"/>
              <a:buNone/>
            </a:pPr>
            <a:r>
              <a:rPr lang="en-GB" sz="1800" u="sng">
                <a:solidFill>
                  <a:srgbClr val="007156"/>
                </a:solidFill>
              </a:rPr>
              <a:t>Literature review on spin resistance</a:t>
            </a:r>
            <a:r>
              <a:rPr lang="en-GB" sz="1800">
                <a:solidFill>
                  <a:srgbClr val="007156"/>
                </a:solidFill>
              </a:rPr>
              <a:t>: NASA‘s dynamic entry manoeuvres not contained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4.b Outcomes - Evaluation of current FAR23.221(a)(2)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E03C60C6-878C-431E-8583-E8ED770806AA}" type="slidenum">
              <a:rPr lang="de-DE"/>
              <a:pPr/>
              <a:t>33</a:t>
            </a:fld>
            <a:endParaRPr lang="de-DE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968500" y="2236788"/>
            <a:ext cx="6302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70000"/>
              </a:lnSpc>
              <a:spcBef>
                <a:spcPct val="20000"/>
              </a:spcBef>
              <a:buFontTx/>
              <a:buAutoNum type="arabicPeriod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Maximum available power</a:t>
            </a:r>
          </a:p>
          <a:p>
            <a:pPr marL="457200" indent="-457200">
              <a:lnSpc>
                <a:spcPct val="170000"/>
              </a:lnSpc>
              <a:spcBef>
                <a:spcPct val="20000"/>
              </a:spcBef>
              <a:buFontTx/>
              <a:buAutoNum type="arabicPeriod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Higher rate of speed reduction</a:t>
            </a:r>
          </a:p>
          <a:p>
            <a:pPr marL="457200" indent="-457200">
              <a:lnSpc>
                <a:spcPct val="170000"/>
              </a:lnSpc>
              <a:spcBef>
                <a:spcPct val="20000"/>
              </a:spcBef>
              <a:buFontTx/>
              <a:buAutoNum type="arabicPeriod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Banked turns with pro spin inputs</a:t>
            </a:r>
          </a:p>
          <a:p>
            <a:pPr marL="457200" indent="-457200">
              <a:lnSpc>
                <a:spcPct val="170000"/>
              </a:lnSpc>
              <a:spcBef>
                <a:spcPct val="20000"/>
              </a:spcBef>
              <a:buFontTx/>
              <a:buAutoNum type="arabicPeriod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Limitation of height loss for recovery</a:t>
            </a:r>
          </a:p>
          <a:p>
            <a:pPr marL="457200" indent="-457200">
              <a:lnSpc>
                <a:spcPct val="170000"/>
              </a:lnSpc>
              <a:spcBef>
                <a:spcPct val="20000"/>
              </a:spcBef>
              <a:buFontTx/>
              <a:buAutoNum type="arabicPeriod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Improve pilots awareness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39788" y="1509713"/>
            <a:ext cx="535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  <a:sym typeface="Wingdings" pitchFamily="2" charset="2"/>
              </a:rPr>
              <a:t> Proposal for new requirement contains additions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4.c Outcomes – Proposed requirement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6F6ADB66-44EC-4156-9BBC-18B1FEE1051C}" type="slidenum">
              <a:rPr lang="de-DE"/>
              <a:pPr/>
              <a:t>34</a:t>
            </a:fld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076325"/>
            <a:ext cx="8086725" cy="5402263"/>
          </a:xfrm>
          <a:noFill/>
          <a:ln/>
        </p:spPr>
        <p:txBody>
          <a:bodyPr/>
          <a:lstStyle/>
          <a:p>
            <a:pPr marL="266700" indent="-266700">
              <a:lnSpc>
                <a:spcPct val="80000"/>
              </a:lnSpc>
              <a:buClr>
                <a:srgbClr val="005374"/>
              </a:buClr>
            </a:pPr>
            <a:endParaRPr lang="en-GB" sz="1400">
              <a:solidFill>
                <a:schemeClr val="accent2"/>
              </a:solidFill>
              <a:latin typeface="Lucida Sans Unicode" pitchFamily="34" charset="0"/>
            </a:endParaRPr>
          </a:p>
          <a:p>
            <a:pPr marL="266700" indent="-266700">
              <a:lnSpc>
                <a:spcPct val="140000"/>
              </a:lnSpc>
              <a:buClr>
                <a:srgbClr val="005374"/>
              </a:buClr>
            </a:pPr>
            <a:r>
              <a:rPr lang="en-GB" sz="1800">
                <a:solidFill>
                  <a:srgbClr val="007156"/>
                </a:solidFill>
              </a:rPr>
              <a:t>1. Demonstration of manoeuvres with maximum available power additionally</a:t>
            </a:r>
          </a:p>
          <a:p>
            <a:pPr marL="635000" lvl="1">
              <a:lnSpc>
                <a:spcPct val="140000"/>
              </a:lnSpc>
              <a:buClr>
                <a:srgbClr val="005374"/>
              </a:buClr>
              <a:buFont typeface="Wingdings" pitchFamily="2" charset="2"/>
              <a:buNone/>
            </a:pPr>
            <a:endParaRPr lang="en-GB" sz="1800">
              <a:solidFill>
                <a:srgbClr val="007156"/>
              </a:solidFill>
            </a:endParaRPr>
          </a:p>
          <a:p>
            <a:pPr marL="635000" lvl="1">
              <a:lnSpc>
                <a:spcPct val="140000"/>
              </a:lnSpc>
              <a:buClr>
                <a:srgbClr val="007156"/>
              </a:buClr>
            </a:pPr>
            <a:r>
              <a:rPr lang="en-GB" sz="1600">
                <a:solidFill>
                  <a:srgbClr val="007156"/>
                </a:solidFill>
              </a:rPr>
              <a:t>Accidents during ascending parts of traffic pattern</a:t>
            </a:r>
          </a:p>
          <a:p>
            <a:pPr marL="1720850" lvl="4">
              <a:lnSpc>
                <a:spcPct val="140000"/>
              </a:lnSpc>
              <a:buClr>
                <a:srgbClr val="007156"/>
              </a:buClr>
              <a:buFontTx/>
              <a:buNone/>
            </a:pPr>
            <a:r>
              <a:rPr lang="en-GB" sz="1600">
                <a:solidFill>
                  <a:srgbClr val="005374"/>
                </a:solidFill>
              </a:rPr>
              <a:t>			</a:t>
            </a:r>
            <a:r>
              <a:rPr lang="en-GB" sz="1400">
                <a:solidFill>
                  <a:srgbClr val="005374"/>
                </a:solidFill>
              </a:rPr>
              <a:t>(</a:t>
            </a:r>
            <a:r>
              <a:rPr lang="en-GB" sz="1400">
                <a:solidFill>
                  <a:srgbClr val="005374"/>
                </a:solidFill>
                <a:sym typeface="Wingdings" pitchFamily="2" charset="2"/>
              </a:rPr>
              <a:t> Analysis of accident reports)</a:t>
            </a:r>
            <a:endParaRPr lang="en-GB" sz="1600">
              <a:solidFill>
                <a:srgbClr val="005374"/>
              </a:solidFill>
              <a:sym typeface="Wingdings" pitchFamily="2" charset="2"/>
            </a:endParaRPr>
          </a:p>
          <a:p>
            <a:pPr marL="635000" lvl="1">
              <a:lnSpc>
                <a:spcPct val="140000"/>
              </a:lnSpc>
              <a:buClr>
                <a:srgbClr val="007156"/>
              </a:buClr>
            </a:pPr>
            <a:endParaRPr lang="en-GB" sz="1000">
              <a:solidFill>
                <a:srgbClr val="005374"/>
              </a:solidFill>
            </a:endParaRPr>
          </a:p>
          <a:p>
            <a:pPr marL="635000" lvl="1">
              <a:lnSpc>
                <a:spcPct val="140000"/>
              </a:lnSpc>
              <a:buClr>
                <a:srgbClr val="007156"/>
              </a:buClr>
            </a:pPr>
            <a:r>
              <a:rPr lang="en-GB" sz="1600">
                <a:solidFill>
                  <a:srgbClr val="007156"/>
                </a:solidFill>
              </a:rPr>
              <a:t>Maximum available power may also be applied in descending part</a:t>
            </a:r>
          </a:p>
          <a:p>
            <a:pPr marL="635000" lvl="1">
              <a:lnSpc>
                <a:spcPct val="140000"/>
              </a:lnSpc>
              <a:buClr>
                <a:srgbClr val="007156"/>
              </a:buClr>
            </a:pPr>
            <a:endParaRPr lang="en-GB" sz="1000">
              <a:solidFill>
                <a:srgbClr val="007156"/>
              </a:solidFill>
            </a:endParaRPr>
          </a:p>
          <a:p>
            <a:pPr marL="635000" lvl="1">
              <a:lnSpc>
                <a:spcPct val="140000"/>
              </a:lnSpc>
              <a:buClr>
                <a:srgbClr val="007156"/>
              </a:buClr>
            </a:pPr>
            <a:r>
              <a:rPr lang="en-GB" sz="1600">
                <a:solidFill>
                  <a:srgbClr val="007156"/>
                </a:solidFill>
              </a:rPr>
              <a:t>Stall behaviour of aircraft highly dependent on power setting</a:t>
            </a:r>
          </a:p>
          <a:p>
            <a:pPr marL="1720850" lvl="4">
              <a:lnSpc>
                <a:spcPct val="140000"/>
              </a:lnSpc>
              <a:buClr>
                <a:srgbClr val="007156"/>
              </a:buClr>
              <a:buFontTx/>
              <a:buNone/>
            </a:pPr>
            <a:r>
              <a:rPr lang="en-GB" sz="1600">
                <a:solidFill>
                  <a:srgbClr val="005374"/>
                </a:solidFill>
              </a:rPr>
              <a:t>	</a:t>
            </a:r>
            <a:r>
              <a:rPr lang="en-GB" sz="1400">
                <a:solidFill>
                  <a:srgbClr val="005374"/>
                </a:solidFill>
              </a:rPr>
              <a:t>		(</a:t>
            </a:r>
            <a:r>
              <a:rPr lang="en-GB" sz="1400">
                <a:solidFill>
                  <a:srgbClr val="005374"/>
                </a:solidFill>
                <a:sym typeface="Wingdings" pitchFamily="2" charset="2"/>
              </a:rPr>
              <a:t> NASA;  Flight trials within this project)</a:t>
            </a:r>
            <a:endParaRPr lang="en-GB" sz="1400">
              <a:solidFill>
                <a:srgbClr val="005374"/>
              </a:solidFill>
            </a:endParaRPr>
          </a:p>
          <a:p>
            <a:pPr marL="635000" lvl="1">
              <a:lnSpc>
                <a:spcPct val="140000"/>
              </a:lnSpc>
              <a:buClr>
                <a:srgbClr val="007156"/>
              </a:buClr>
            </a:pPr>
            <a:endParaRPr lang="en-GB" sz="1000">
              <a:solidFill>
                <a:srgbClr val="005374"/>
              </a:solidFill>
            </a:endParaRPr>
          </a:p>
          <a:p>
            <a:pPr marL="635000" lvl="1">
              <a:lnSpc>
                <a:spcPct val="140000"/>
              </a:lnSpc>
              <a:buClr>
                <a:srgbClr val="007156"/>
              </a:buClr>
            </a:pPr>
            <a:r>
              <a:rPr lang="en-GB" sz="1600">
                <a:solidFill>
                  <a:srgbClr val="007156"/>
                </a:solidFill>
              </a:rPr>
              <a:t>Density proportional decrease of maximum available power</a:t>
            </a:r>
          </a:p>
          <a:p>
            <a:pPr marL="635000" lvl="1">
              <a:lnSpc>
                <a:spcPct val="140000"/>
              </a:lnSpc>
              <a:buClr>
                <a:srgbClr val="005374"/>
              </a:buClr>
              <a:buFont typeface="Wingdings" pitchFamily="2" charset="2"/>
              <a:buNone/>
            </a:pPr>
            <a:r>
              <a:rPr lang="en-GB" sz="1600">
                <a:solidFill>
                  <a:srgbClr val="005374"/>
                </a:solidFill>
              </a:rPr>
              <a:t>				</a:t>
            </a:r>
            <a:r>
              <a:rPr lang="en-GB" sz="1400">
                <a:solidFill>
                  <a:srgbClr val="005374"/>
                </a:solidFill>
              </a:rPr>
              <a:t>(</a:t>
            </a:r>
            <a:r>
              <a:rPr lang="en-GB" sz="1400">
                <a:solidFill>
                  <a:srgbClr val="005374"/>
                </a:solidFill>
                <a:sym typeface="Wingdings" pitchFamily="2" charset="2"/>
              </a:rPr>
              <a:t> non-charged piston engine: 70% at FL100)</a:t>
            </a:r>
            <a:r>
              <a:rPr lang="en-GB" sz="1400">
                <a:solidFill>
                  <a:srgbClr val="005374"/>
                </a:solidFill>
              </a:rPr>
              <a:t> 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4.c Outcomes – Proposed requirement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B21BDCE8-4731-49DC-AFD3-121AE5E83182}" type="slidenum">
              <a:rPr lang="de-DE"/>
              <a:pPr/>
              <a:t>35</a:t>
            </a:fld>
            <a:endParaRPr lang="de-DE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192213"/>
            <a:ext cx="8086725" cy="2674937"/>
          </a:xfrm>
          <a:noFill/>
          <a:ln/>
        </p:spPr>
        <p:txBody>
          <a:bodyPr/>
          <a:lstStyle/>
          <a:p>
            <a:pPr marL="266700" indent="-266700"/>
            <a:r>
              <a:rPr lang="de-DE" sz="1800">
                <a:solidFill>
                  <a:srgbClr val="005374"/>
                </a:solidFill>
              </a:rPr>
              <a:t>2. Higher rate of speed reduction</a:t>
            </a:r>
          </a:p>
          <a:p>
            <a:pPr marL="635000" lvl="1">
              <a:lnSpc>
                <a:spcPct val="150000"/>
              </a:lnSpc>
              <a:buClr>
                <a:srgbClr val="005374"/>
              </a:buClr>
            </a:pPr>
            <a:r>
              <a:rPr lang="de-DE" sz="1600">
                <a:solidFill>
                  <a:srgbClr val="005374"/>
                </a:solidFill>
              </a:rPr>
              <a:t>Stall behaviour of aircraft highly dependent on speed rate</a:t>
            </a:r>
          </a:p>
          <a:p>
            <a:pPr marL="1720850" lvl="4">
              <a:lnSpc>
                <a:spcPct val="150000"/>
              </a:lnSpc>
              <a:buClr>
                <a:srgbClr val="005374"/>
              </a:buClr>
              <a:buFontTx/>
              <a:buNone/>
            </a:pPr>
            <a:r>
              <a:rPr lang="de-DE" sz="1600">
                <a:solidFill>
                  <a:srgbClr val="005374"/>
                </a:solidFill>
              </a:rPr>
              <a:t>	</a:t>
            </a:r>
            <a:r>
              <a:rPr lang="de-DE" sz="1400">
                <a:solidFill>
                  <a:srgbClr val="005374"/>
                </a:solidFill>
              </a:rPr>
              <a:t>	</a:t>
            </a:r>
            <a:r>
              <a:rPr lang="de-DE" sz="1400">
                <a:solidFill>
                  <a:srgbClr val="007156"/>
                </a:solidFill>
              </a:rPr>
              <a:t>(</a:t>
            </a:r>
            <a:r>
              <a:rPr lang="de-DE" sz="1400">
                <a:solidFill>
                  <a:srgbClr val="007156"/>
                </a:solidFill>
                <a:sym typeface="Wingdings" pitchFamily="2" charset="2"/>
              </a:rPr>
              <a:t> NASA;  Flight trials within this project; Experts)</a:t>
            </a:r>
            <a:endParaRPr lang="de-DE" sz="1400">
              <a:solidFill>
                <a:srgbClr val="007156"/>
              </a:solidFill>
            </a:endParaRPr>
          </a:p>
          <a:p>
            <a:pPr marL="635000" lvl="1">
              <a:lnSpc>
                <a:spcPct val="150000"/>
              </a:lnSpc>
              <a:buClr>
                <a:srgbClr val="005374"/>
              </a:buClr>
            </a:pPr>
            <a:r>
              <a:rPr lang="de-DE" sz="1600">
                <a:solidFill>
                  <a:srgbClr val="005374"/>
                </a:solidFill>
              </a:rPr>
              <a:t>Abrupt control inputs and pull-ups during operational accidents</a:t>
            </a:r>
          </a:p>
          <a:p>
            <a:pPr marL="1720850" lvl="4">
              <a:lnSpc>
                <a:spcPct val="150000"/>
              </a:lnSpc>
              <a:buClr>
                <a:srgbClr val="005374"/>
              </a:buClr>
              <a:buFontTx/>
              <a:buNone/>
            </a:pPr>
            <a:r>
              <a:rPr lang="de-DE" sz="1400">
                <a:solidFill>
                  <a:srgbClr val="007156"/>
                </a:solidFill>
              </a:rPr>
              <a:t>		(</a:t>
            </a:r>
            <a:r>
              <a:rPr lang="de-DE" sz="1400">
                <a:solidFill>
                  <a:srgbClr val="007156"/>
                </a:solidFill>
                <a:sym typeface="Wingdings" pitchFamily="2" charset="2"/>
              </a:rPr>
              <a:t> Accident reports;  Experts)</a:t>
            </a:r>
            <a:endParaRPr lang="de-DE" sz="1400">
              <a:solidFill>
                <a:srgbClr val="007156"/>
              </a:solidFill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79425" y="3678238"/>
            <a:ext cx="80867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ct val="20000"/>
              </a:spcBef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3. Banked turns with pro-spin control inputs</a:t>
            </a:r>
          </a:p>
          <a:p>
            <a:pPr marL="635000" lvl="1" indent="-188913">
              <a:lnSpc>
                <a:spcPct val="140000"/>
              </a:lnSpc>
              <a:spcBef>
                <a:spcPct val="20000"/>
              </a:spcBef>
              <a:buClr>
                <a:srgbClr val="005374"/>
              </a:buClr>
              <a:buFont typeface="Wingdings" pitchFamily="2" charset="2"/>
              <a:buChar char="§"/>
            </a:pP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Accidents starting during turns</a:t>
            </a:r>
          </a:p>
          <a:p>
            <a:pPr marL="984250" lvl="2" indent="-169863">
              <a:lnSpc>
                <a:spcPct val="140000"/>
              </a:lnSpc>
              <a:spcBef>
                <a:spcPct val="20000"/>
              </a:spcBef>
            </a:pPr>
            <a:r>
              <a:rPr lang="en-GB" sz="1600">
                <a:solidFill>
                  <a:srgbClr val="007156"/>
                </a:solidFill>
                <a:latin typeface="NexusSansPro-Regular" pitchFamily="50" charset="0"/>
              </a:rPr>
              <a:t>		</a:t>
            </a:r>
            <a:r>
              <a:rPr lang="en-GB" sz="1400">
                <a:solidFill>
                  <a:srgbClr val="007156"/>
                </a:solidFill>
                <a:latin typeface="NexusSansPro-Regular" pitchFamily="50" charset="0"/>
              </a:rPr>
              <a:t>(</a:t>
            </a:r>
            <a:r>
              <a:rPr lang="en-GB" sz="1400">
                <a:solidFill>
                  <a:srgbClr val="007156"/>
                </a:solidFill>
                <a:latin typeface="NexusSansPro-Regular" pitchFamily="50" charset="0"/>
                <a:sym typeface="Wingdings" pitchFamily="2" charset="2"/>
              </a:rPr>
              <a:t> Analysis of accident repots; Experts)</a:t>
            </a:r>
            <a:endParaRPr lang="en-GB" sz="1400">
              <a:solidFill>
                <a:srgbClr val="007156"/>
              </a:solidFill>
              <a:latin typeface="NexusSansPro-Regular" pitchFamily="50" charset="0"/>
            </a:endParaRPr>
          </a:p>
          <a:p>
            <a:pPr marL="635000" lvl="1" indent="-188913">
              <a:lnSpc>
                <a:spcPct val="140000"/>
              </a:lnSpc>
              <a:spcBef>
                <a:spcPct val="20000"/>
              </a:spcBef>
              <a:buClr>
                <a:srgbClr val="005374"/>
              </a:buClr>
              <a:buFont typeface="Wingdings" pitchFamily="2" charset="2"/>
              <a:buChar char="§"/>
            </a:pP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Stall behaviour can be different</a:t>
            </a:r>
          </a:p>
          <a:p>
            <a:pPr marL="635000" lvl="1" indent="-188913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GB" sz="1600">
                <a:solidFill>
                  <a:srgbClr val="007156"/>
                </a:solidFill>
                <a:latin typeface="NexusSansPro-Regular" pitchFamily="50" charset="0"/>
              </a:rPr>
              <a:t>			</a:t>
            </a:r>
            <a:r>
              <a:rPr lang="en-GB" sz="1400">
                <a:solidFill>
                  <a:srgbClr val="007156"/>
                </a:solidFill>
                <a:latin typeface="NexusSansPro-Regular" pitchFamily="50" charset="0"/>
              </a:rPr>
              <a:t>(</a:t>
            </a:r>
            <a:r>
              <a:rPr lang="en-GB" sz="1400">
                <a:solidFill>
                  <a:srgbClr val="007156"/>
                </a:solidFill>
                <a:latin typeface="NexusSansPro-Regular" pitchFamily="50" charset="0"/>
                <a:sym typeface="Wingdings" pitchFamily="2" charset="2"/>
              </a:rPr>
              <a:t> NASA;  Flight trials within this project; Experts)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4.c Outcomes – Proposed requirement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BEE6C2E6-B10B-4EDB-A18D-8570AD6CCFB1}" type="slidenum">
              <a:rPr lang="de-DE"/>
              <a:pPr/>
              <a:t>36</a:t>
            </a:fld>
            <a:endParaRPr lang="de-DE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086225" y="0"/>
            <a:ext cx="505777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876425" y="6172200"/>
            <a:ext cx="726757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838" y="1111250"/>
            <a:ext cx="4660900" cy="5135563"/>
          </a:xfrm>
          <a:noFill/>
          <a:ln/>
        </p:spPr>
        <p:txBody>
          <a:bodyPr/>
          <a:lstStyle/>
          <a:p>
            <a:r>
              <a:rPr lang="en-GB" sz="1800">
                <a:solidFill>
                  <a:srgbClr val="005374"/>
                </a:solidFill>
              </a:rPr>
              <a:t>4. Limitation of height loss for recovery</a:t>
            </a:r>
          </a:p>
          <a:p>
            <a:endParaRPr lang="en-GB" sz="1600">
              <a:solidFill>
                <a:srgbClr val="005374"/>
              </a:solidFill>
            </a:endParaRPr>
          </a:p>
          <a:p>
            <a:pPr>
              <a:lnSpc>
                <a:spcPct val="140000"/>
              </a:lnSpc>
            </a:pPr>
            <a:r>
              <a:rPr lang="en-GB" sz="1600">
                <a:solidFill>
                  <a:srgbClr val="007156"/>
                </a:solidFill>
              </a:rPr>
              <a:t>  Impact to the ground in a stalled  </a:t>
            </a:r>
            <a:br>
              <a:rPr lang="en-GB" sz="1600">
                <a:solidFill>
                  <a:srgbClr val="007156"/>
                </a:solidFill>
              </a:rPr>
            </a:br>
            <a:r>
              <a:rPr lang="en-GB" sz="1600">
                <a:solidFill>
                  <a:srgbClr val="007156"/>
                </a:solidFill>
              </a:rPr>
              <a:t>  flight state often ends up fatally, no  </a:t>
            </a:r>
            <a:br>
              <a:rPr lang="en-GB" sz="1600">
                <a:solidFill>
                  <a:srgbClr val="007156"/>
                </a:solidFill>
              </a:rPr>
            </a:br>
            <a:r>
              <a:rPr lang="en-GB" sz="1600">
                <a:solidFill>
                  <a:srgbClr val="007156"/>
                </a:solidFill>
              </a:rPr>
              <a:t>  matter if a spin was entered or not.</a:t>
            </a:r>
          </a:p>
          <a:p>
            <a:pPr>
              <a:lnSpc>
                <a:spcPct val="140000"/>
              </a:lnSpc>
            </a:pPr>
            <a:endParaRPr lang="en-GB" sz="1600">
              <a:solidFill>
                <a:srgbClr val="007156"/>
              </a:solidFill>
            </a:endParaRPr>
          </a:p>
          <a:p>
            <a:pPr>
              <a:lnSpc>
                <a:spcPct val="140000"/>
              </a:lnSpc>
            </a:pPr>
            <a:r>
              <a:rPr lang="en-GB" sz="1600">
                <a:solidFill>
                  <a:srgbClr val="007156"/>
                </a:solidFill>
              </a:rPr>
              <a:t>  </a:t>
            </a:r>
            <a:r>
              <a:rPr lang="en-GB" sz="1600" u="sng">
                <a:solidFill>
                  <a:srgbClr val="007156"/>
                </a:solidFill>
              </a:rPr>
              <a:t>Proposed maximum height loss: 300ft</a:t>
            </a:r>
            <a:r>
              <a:rPr lang="en-GB" sz="1600">
                <a:solidFill>
                  <a:srgbClr val="007156"/>
                </a:solidFill>
              </a:rPr>
              <a:t>     </a:t>
            </a:r>
            <a:br>
              <a:rPr lang="en-GB" sz="1600">
                <a:solidFill>
                  <a:srgbClr val="007156"/>
                </a:solidFill>
              </a:rPr>
            </a:br>
            <a:r>
              <a:rPr lang="en-GB" sz="1600">
                <a:solidFill>
                  <a:srgbClr val="007156"/>
                </a:solidFill>
              </a:rPr>
              <a:t>    - 1/3 of usual traffic pattern height</a:t>
            </a:r>
          </a:p>
          <a:p>
            <a:pPr>
              <a:lnSpc>
                <a:spcPct val="140000"/>
              </a:lnSpc>
            </a:pPr>
            <a:r>
              <a:rPr lang="en-GB" sz="1600">
                <a:solidFill>
                  <a:srgbClr val="007156"/>
                </a:solidFill>
              </a:rPr>
              <a:t>    - Turn into final approach finished at </a:t>
            </a:r>
            <a:br>
              <a:rPr lang="en-GB" sz="1600">
                <a:solidFill>
                  <a:srgbClr val="007156"/>
                </a:solidFill>
              </a:rPr>
            </a:br>
            <a:r>
              <a:rPr lang="en-GB" sz="1600">
                <a:solidFill>
                  <a:srgbClr val="007156"/>
                </a:solidFill>
              </a:rPr>
              <a:t>       this height according guidelines</a:t>
            </a:r>
          </a:p>
          <a:p>
            <a:pPr>
              <a:lnSpc>
                <a:spcPct val="140000"/>
              </a:lnSpc>
            </a:pPr>
            <a:endParaRPr lang="en-GB" sz="1400" i="1">
              <a:solidFill>
                <a:srgbClr val="005374"/>
              </a:solidFill>
            </a:endParaRPr>
          </a:p>
          <a:p>
            <a:pPr>
              <a:lnSpc>
                <a:spcPct val="140000"/>
              </a:lnSpc>
            </a:pPr>
            <a:endParaRPr lang="en-GB" sz="1400" i="1">
              <a:solidFill>
                <a:srgbClr val="005374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>
                <a:solidFill>
                  <a:srgbClr val="005374"/>
                </a:solidFill>
              </a:rPr>
              <a:t>   Note: Flight trials were </a:t>
            </a:r>
            <a:r>
              <a:rPr lang="en-GB" sz="1400" u="sng">
                <a:solidFill>
                  <a:srgbClr val="005374"/>
                </a:solidFill>
              </a:rPr>
              <a:t>not</a:t>
            </a:r>
            <a:r>
              <a:rPr lang="en-GB" sz="1400">
                <a:solidFill>
                  <a:srgbClr val="005374"/>
                </a:solidFill>
              </a:rPr>
              <a:t> performed to </a:t>
            </a:r>
          </a:p>
          <a:p>
            <a:pPr>
              <a:lnSpc>
                <a:spcPct val="110000"/>
              </a:lnSpc>
            </a:pPr>
            <a:r>
              <a:rPr lang="en-GB" sz="1400">
                <a:solidFill>
                  <a:srgbClr val="005374"/>
                </a:solidFill>
              </a:rPr>
              <a:t>   demonstrate minimum height loss.</a:t>
            </a:r>
            <a:r>
              <a:rPr lang="en-GB" sz="1400">
                <a:solidFill>
                  <a:srgbClr val="007156"/>
                </a:solidFill>
              </a:rPr>
              <a:t>	</a:t>
            </a:r>
          </a:p>
          <a:p>
            <a:pPr>
              <a:lnSpc>
                <a:spcPct val="140000"/>
              </a:lnSpc>
            </a:pPr>
            <a:r>
              <a:rPr lang="en-GB" sz="1400">
                <a:solidFill>
                  <a:schemeClr val="accent2"/>
                </a:solidFill>
                <a:latin typeface="Lucida Sans Unicode" pitchFamily="34" charset="0"/>
              </a:rPr>
              <a:t> </a:t>
            </a:r>
          </a:p>
          <a:p>
            <a:pPr marL="627063" lvl="1" indent="-88900">
              <a:lnSpc>
                <a:spcPct val="140000"/>
              </a:lnSpc>
            </a:pPr>
            <a:endParaRPr lang="en-GB" sz="1400">
              <a:solidFill>
                <a:schemeClr val="accent2"/>
              </a:solidFill>
              <a:latin typeface="Lucida Sans Unicode" pitchFamily="34" charset="0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4.c Outcomes – Proposed requirement</a:t>
            </a:r>
            <a:endParaRPr lang="en-GB" sz="2400" b="1">
              <a:latin typeface="NexusSansPro-Regular" pitchFamily="50" charset="0"/>
            </a:endParaRPr>
          </a:p>
        </p:txBody>
      </p:sp>
      <p:pic>
        <p:nvPicPr>
          <p:cNvPr id="105479" name="Picture 7" descr="A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4638" y="142875"/>
            <a:ext cx="5049837" cy="652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6A640E6E-A142-4C06-B4D6-F75C019F4DB4}" type="slidenum">
              <a:rPr lang="de-DE"/>
              <a:pPr/>
              <a:t>37</a:t>
            </a:fld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489075"/>
            <a:ext cx="8086725" cy="25114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1800">
                <a:solidFill>
                  <a:srgbClr val="005374"/>
                </a:solidFill>
              </a:rPr>
              <a:t>5. Improve pilots‘ awareness </a:t>
            </a:r>
          </a:p>
          <a:p>
            <a:pPr lvl="1">
              <a:lnSpc>
                <a:spcPct val="140000"/>
              </a:lnSpc>
              <a:buClr>
                <a:srgbClr val="005374"/>
              </a:buClr>
              <a:buFont typeface="Wingdings" pitchFamily="2" charset="2"/>
              <a:buNone/>
            </a:pPr>
            <a:r>
              <a:rPr lang="de-DE" sz="1600">
                <a:solidFill>
                  <a:srgbClr val="005374"/>
                </a:solidFill>
                <a:sym typeface="Wingdings" pitchFamily="2" charset="2"/>
              </a:rPr>
              <a:t> </a:t>
            </a:r>
            <a:r>
              <a:rPr lang="de-DE" sz="1600">
                <a:solidFill>
                  <a:srgbClr val="005374"/>
                </a:solidFill>
              </a:rPr>
              <a:t>Here: Placard on instrument panel</a:t>
            </a:r>
          </a:p>
          <a:p>
            <a:pPr lvl="1">
              <a:lnSpc>
                <a:spcPct val="140000"/>
              </a:lnSpc>
              <a:buClr>
                <a:srgbClr val="005374"/>
              </a:buClr>
              <a:buFont typeface="Wingdings" pitchFamily="2" charset="2"/>
              <a:buNone/>
            </a:pPr>
            <a:endParaRPr lang="de-DE" sz="1600">
              <a:solidFill>
                <a:srgbClr val="005374"/>
              </a:solidFill>
            </a:endParaRPr>
          </a:p>
          <a:p>
            <a:pPr lvl="1">
              <a:lnSpc>
                <a:spcPct val="140000"/>
              </a:lnSpc>
              <a:buClr>
                <a:srgbClr val="005374"/>
              </a:buClr>
            </a:pPr>
            <a:r>
              <a:rPr lang="de-DE" sz="1600">
                <a:solidFill>
                  <a:srgbClr val="005374"/>
                </a:solidFill>
              </a:rPr>
              <a:t>Risk to enter a not recoverable flight state</a:t>
            </a:r>
          </a:p>
          <a:p>
            <a:pPr lvl="1">
              <a:lnSpc>
                <a:spcPct val="140000"/>
              </a:lnSpc>
              <a:buClr>
                <a:srgbClr val="005374"/>
              </a:buClr>
            </a:pPr>
            <a:r>
              <a:rPr lang="de-DE" sz="1600">
                <a:solidFill>
                  <a:srgbClr val="005374"/>
                </a:solidFill>
              </a:rPr>
              <a:t>Too many pilots are not aware of conceptual differences</a:t>
            </a:r>
          </a:p>
          <a:p>
            <a:pPr lvl="1">
              <a:lnSpc>
                <a:spcPct val="140000"/>
              </a:lnSpc>
              <a:buClr>
                <a:srgbClr val="005374"/>
              </a:buClr>
            </a:pPr>
            <a:r>
              <a:rPr lang="de-DE" sz="1600">
                <a:solidFill>
                  <a:srgbClr val="005374"/>
                </a:solidFill>
              </a:rPr>
              <a:t>Placard must differ from conventional aircraft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649538" y="4338638"/>
            <a:ext cx="3362325" cy="6397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AVOID STALL! DO NOT SPIN!</a:t>
            </a:r>
          </a:p>
          <a:p>
            <a:pPr algn="ctr"/>
            <a:r>
              <a:rPr lang="en-US" sz="1600"/>
              <a:t>Spin recovery is not demonstrated</a:t>
            </a:r>
            <a:endParaRPr lang="de-DE" sz="1600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4.c Outcomes – Proposed requirement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78C76844-6ACD-4C64-8FD9-114C196F99F2}" type="slidenum">
              <a:rPr lang="de-DE"/>
              <a:pPr/>
              <a:t>38</a:t>
            </a:fld>
            <a:endParaRPr lang="de-D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757488"/>
            <a:ext cx="8105775" cy="2914650"/>
          </a:xfrm>
          <a:noFill/>
          <a:ln w="28575">
            <a:solidFill>
              <a:srgbClr val="C0C0C0"/>
            </a:solidFill>
          </a:ln>
        </p:spPr>
        <p:txBody>
          <a:bodyPr lIns="108000" rIns="108000"/>
          <a:lstStyle/>
          <a:p>
            <a:pPr algn="just">
              <a:lnSpc>
                <a:spcPct val="155000"/>
              </a:lnSpc>
            </a:pPr>
            <a:r>
              <a:rPr lang="en-US" sz="1900">
                <a:solidFill>
                  <a:srgbClr val="007156"/>
                </a:solidFill>
              </a:rPr>
              <a:t>The term ‘spin resistance’ describes the ability of an aircraft, due to design, to counter entry into the flight state of spinning or other stall-related flight states resulting in unfavourable height loss and long recovery time. </a:t>
            </a:r>
          </a:p>
          <a:p>
            <a:pPr algn="just">
              <a:lnSpc>
                <a:spcPct val="155000"/>
              </a:lnSpc>
            </a:pPr>
            <a:r>
              <a:rPr lang="en-US" sz="1900">
                <a:solidFill>
                  <a:srgbClr val="BE1E3C"/>
                </a:solidFill>
              </a:rPr>
              <a:t>Its aim is to prevent the pilot substantially from entering a stalled flight state that cannot be recovered within certain limits (altitude, time).</a:t>
            </a:r>
            <a:endParaRPr lang="de-DE" sz="1900">
              <a:solidFill>
                <a:srgbClr val="BE1E3C"/>
              </a:solidFill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244600" y="954088"/>
            <a:ext cx="6302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Maximum available power</a:t>
            </a:r>
          </a:p>
          <a:p>
            <a:pPr marL="266700" indent="-266700"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Higher rate of speed reduction</a:t>
            </a:r>
          </a:p>
          <a:p>
            <a:pPr marL="266700" indent="-266700"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Banked turns with pro spin inputs</a:t>
            </a:r>
          </a:p>
          <a:p>
            <a:pPr marL="266700" indent="-266700"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Limitation of height loss for recovery</a:t>
            </a:r>
          </a:p>
          <a:p>
            <a:pPr marL="266700" indent="-266700"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005374"/>
                </a:solidFill>
                <a:latin typeface="NexusSansPro-Regular" pitchFamily="50" charset="0"/>
              </a:rPr>
              <a:t>Improve pilots awareness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4.d Outcomes – What is Spin Resistance?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9B4164CE-2902-49C0-BA03-FBDB1C0EF0CC}" type="slidenum">
              <a:rPr lang="de-DE"/>
              <a:pPr/>
              <a:t>39</a:t>
            </a:fld>
            <a:endParaRPr lang="de-DE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488" y="915988"/>
            <a:ext cx="8086725" cy="1858962"/>
          </a:xfrm>
          <a:noFill/>
          <a:ln/>
        </p:spPr>
        <p:txBody>
          <a:bodyPr/>
          <a:lstStyle/>
          <a:p>
            <a:pPr marL="180975" indent="-180975">
              <a:lnSpc>
                <a:spcPct val="120000"/>
              </a:lnSpc>
              <a:buFontTx/>
              <a:buChar char="•"/>
            </a:pPr>
            <a:r>
              <a:rPr lang="de-DE" sz="1800">
                <a:solidFill>
                  <a:srgbClr val="005374"/>
                </a:solidFill>
              </a:rPr>
              <a:t>Implementation of the proposed code section</a:t>
            </a:r>
          </a:p>
          <a:p>
            <a:pPr marL="180975" indent="-180975">
              <a:lnSpc>
                <a:spcPct val="120000"/>
              </a:lnSpc>
              <a:buFontTx/>
              <a:buChar char="•"/>
            </a:pPr>
            <a:r>
              <a:rPr lang="de-DE" sz="1800">
                <a:solidFill>
                  <a:srgbClr val="005374"/>
                </a:solidFill>
              </a:rPr>
              <a:t>Further investigation of:</a:t>
            </a:r>
          </a:p>
          <a:p>
            <a:pPr marL="730250" lvl="1">
              <a:lnSpc>
                <a:spcPct val="120000"/>
              </a:lnSpc>
              <a:buClr>
                <a:srgbClr val="005374"/>
              </a:buClr>
              <a:buFontTx/>
              <a:buChar char="-"/>
            </a:pPr>
            <a:r>
              <a:rPr lang="de-DE" sz="1800">
                <a:solidFill>
                  <a:srgbClr val="005374"/>
                </a:solidFill>
              </a:rPr>
              <a:t>Training methods / methods to promote pilots‘ situational awareness</a:t>
            </a:r>
          </a:p>
          <a:p>
            <a:pPr marL="730250" lvl="1">
              <a:lnSpc>
                <a:spcPct val="120000"/>
              </a:lnSpc>
              <a:buClr>
                <a:srgbClr val="005374"/>
              </a:buClr>
              <a:buFontTx/>
              <a:buChar char="-"/>
            </a:pPr>
            <a:r>
              <a:rPr lang="de-DE" sz="1800">
                <a:solidFill>
                  <a:srgbClr val="005374"/>
                </a:solidFill>
              </a:rPr>
              <a:t>Enhanced stall warning systems</a:t>
            </a:r>
          </a:p>
          <a:p>
            <a:pPr marL="730250" lvl="1">
              <a:lnSpc>
                <a:spcPct val="120000"/>
              </a:lnSpc>
              <a:buClr>
                <a:srgbClr val="005374"/>
              </a:buClr>
              <a:buFontTx/>
              <a:buChar char="-"/>
            </a:pPr>
            <a:r>
              <a:rPr lang="de-DE" sz="1800">
                <a:solidFill>
                  <a:srgbClr val="005374"/>
                </a:solidFill>
              </a:rPr>
              <a:t>Stall barrier systems / envelope protection</a:t>
            </a:r>
          </a:p>
          <a:p>
            <a:pPr marL="180975" indent="-180975">
              <a:lnSpc>
                <a:spcPct val="140000"/>
              </a:lnSpc>
            </a:pPr>
            <a:r>
              <a:rPr lang="de-DE" sz="1800">
                <a:solidFill>
                  <a:schemeClr val="accent2"/>
                </a:solidFill>
                <a:latin typeface="Lucida Sans Unicode" pitchFamily="34" charset="0"/>
              </a:rPr>
              <a:t>	</a:t>
            </a:r>
          </a:p>
          <a:p>
            <a:pPr marL="180975" indent="-180975">
              <a:lnSpc>
                <a:spcPct val="140000"/>
              </a:lnSpc>
            </a:pPr>
            <a:endParaRPr lang="de-DE" sz="1800">
              <a:solidFill>
                <a:schemeClr val="accent2"/>
              </a:solidFill>
              <a:latin typeface="Lucida Sans Unicode" pitchFamily="34" charset="0"/>
            </a:endParaRPr>
          </a:p>
          <a:p>
            <a:pPr marL="180975" indent="-180975">
              <a:lnSpc>
                <a:spcPct val="140000"/>
              </a:lnSpc>
            </a:pPr>
            <a:endParaRPr lang="de-DE" sz="1800">
              <a:solidFill>
                <a:schemeClr val="accent2"/>
              </a:solidFill>
              <a:latin typeface="Lucida Sans Unicode" pitchFamily="34" charset="0"/>
            </a:endParaRPr>
          </a:p>
          <a:p>
            <a:pPr marL="730250" lvl="1">
              <a:lnSpc>
                <a:spcPct val="140000"/>
              </a:lnSpc>
            </a:pPr>
            <a:endParaRPr lang="de-DE" sz="1800">
              <a:solidFill>
                <a:schemeClr val="accent2"/>
              </a:solidFill>
              <a:latin typeface="Lucida Sans Unicode" pitchFamily="34" charset="0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47700" y="3282950"/>
            <a:ext cx="80867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lnSpc>
                <a:spcPct val="70000"/>
              </a:lnSpc>
              <a:spcBef>
                <a:spcPct val="20000"/>
              </a:spcBef>
            </a:pPr>
            <a:endParaRPr lang="en-GB" sz="1400">
              <a:solidFill>
                <a:schemeClr val="accent2"/>
              </a:solidFill>
              <a:latin typeface="Lucida Sans Unicode" pitchFamily="34" charset="0"/>
            </a:endParaRPr>
          </a:p>
          <a:p>
            <a:pPr marL="266700" indent="-266700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007156"/>
                </a:solidFill>
                <a:latin typeface="NexusSansPro-Regular" pitchFamily="50" charset="0"/>
              </a:rPr>
              <a:t>Review on spin resistance</a:t>
            </a:r>
          </a:p>
          <a:p>
            <a:pPr marL="635000" lvl="1" indent="-188913">
              <a:spcBef>
                <a:spcPct val="20000"/>
              </a:spcBef>
              <a:buClr>
                <a:srgbClr val="005374"/>
              </a:buClr>
              <a:buFontTx/>
              <a:buChar char="-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Aircraft behaviour</a:t>
            </a:r>
          </a:p>
          <a:p>
            <a:pPr marL="635000" lvl="1" indent="-188913">
              <a:spcBef>
                <a:spcPct val="20000"/>
              </a:spcBef>
              <a:buClr>
                <a:srgbClr val="005374"/>
              </a:buClr>
              <a:buFontTx/>
              <a:buChar char="-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Pilot behaviour</a:t>
            </a:r>
          </a:p>
          <a:p>
            <a:pPr marL="635000" lvl="1" indent="-188913">
              <a:spcBef>
                <a:spcPct val="20000"/>
              </a:spcBef>
              <a:buClr>
                <a:srgbClr val="005374"/>
              </a:buClr>
              <a:buFontTx/>
              <a:buChar char="-"/>
            </a:pPr>
            <a:r>
              <a:rPr lang="en-GB">
                <a:solidFill>
                  <a:srgbClr val="005374"/>
                </a:solidFill>
                <a:latin typeface="NexusSansPro-Regular" pitchFamily="50" charset="0"/>
              </a:rPr>
              <a:t>Operational experience</a:t>
            </a:r>
          </a:p>
          <a:p>
            <a:pPr marL="266700" indent="-266700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007156"/>
                </a:solidFill>
                <a:latin typeface="NexusSansPro-Regular" pitchFamily="50" charset="0"/>
              </a:rPr>
              <a:t>Considerations from a general point of view</a:t>
            </a:r>
          </a:p>
          <a:p>
            <a:pPr marL="266700" indent="-266700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007156"/>
                </a:solidFill>
                <a:latin typeface="NexusSansPro-Regular" pitchFamily="50" charset="0"/>
              </a:rPr>
              <a:t>Evaluation of the current FAR23.221(a)(2)</a:t>
            </a:r>
          </a:p>
          <a:p>
            <a:pPr marL="266700" indent="-266700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007156"/>
                </a:solidFill>
                <a:latin typeface="NexusSansPro-Regular" pitchFamily="50" charset="0"/>
              </a:rPr>
              <a:t>Derivation of a proposal for a requirement</a:t>
            </a:r>
          </a:p>
          <a:p>
            <a:pPr marL="266700" indent="-266700">
              <a:spcBef>
                <a:spcPct val="20000"/>
              </a:spcBef>
            </a:pPr>
            <a:endParaRPr lang="en-GB">
              <a:solidFill>
                <a:srgbClr val="007156"/>
              </a:solidFill>
              <a:latin typeface="NexusSansPro-Regular" pitchFamily="50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</a:pPr>
            <a:endParaRPr lang="de-DE" sz="1400">
              <a:solidFill>
                <a:schemeClr val="accent2"/>
              </a:solidFill>
              <a:latin typeface="Lucida Sans Unicode" pitchFamily="34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5. Recommendations</a:t>
            </a:r>
            <a:endParaRPr lang="en-GB" sz="2400" b="1">
              <a:latin typeface="NexusSansPro-Regular" pitchFamily="50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385763" y="2924175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2400" b="1">
                <a:latin typeface="NexusSansPro-Regular" pitchFamily="50" charset="0"/>
              </a:rPr>
              <a:t>6. Summary</a:t>
            </a:r>
            <a:endParaRPr lang="en-GB" sz="2400" b="1">
              <a:latin typeface="NexusSansPro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5597B915-C116-4346-9418-30692DE6FAAE}" type="slidenum">
              <a:rPr lang="de-DE"/>
              <a:pPr/>
              <a:t>4</a:t>
            </a:fld>
            <a:endParaRPr lang="de-DE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33350"/>
            <a:ext cx="7921625" cy="504825"/>
          </a:xfrm>
        </p:spPr>
        <p:txBody>
          <a:bodyPr/>
          <a:lstStyle/>
          <a:p>
            <a:r>
              <a:rPr lang="de-DE"/>
              <a:t>1.a Background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974725"/>
            <a:ext cx="8448675" cy="4854575"/>
          </a:xfrm>
          <a:noFill/>
          <a:ln/>
        </p:spPr>
        <p:txBody>
          <a:bodyPr/>
          <a:lstStyle/>
          <a:p>
            <a:pPr marL="266700" indent="-266700">
              <a:lnSpc>
                <a:spcPct val="125000"/>
              </a:lnSpc>
              <a:spcBef>
                <a:spcPct val="40000"/>
              </a:spcBef>
              <a:buFontTx/>
              <a:buChar char="•"/>
            </a:pPr>
            <a:r>
              <a:rPr lang="en-GB" sz="1600">
                <a:solidFill>
                  <a:srgbClr val="005374"/>
                </a:solidFill>
              </a:rPr>
              <a:t>14% of light aircraft fatal accidents are stall/spin related [53] </a:t>
            </a:r>
          </a:p>
          <a:p>
            <a:pPr marL="266700" indent="-266700">
              <a:lnSpc>
                <a:spcPct val="125000"/>
              </a:lnSpc>
              <a:spcBef>
                <a:spcPct val="40000"/>
              </a:spcBef>
              <a:buFontTx/>
              <a:buChar char="•"/>
            </a:pPr>
            <a:r>
              <a:rPr lang="en-GB" sz="1600">
                <a:solidFill>
                  <a:srgbClr val="005374"/>
                </a:solidFill>
              </a:rPr>
              <a:t>80% of stall/spin-related accidents starting below 1000ft above ground</a:t>
            </a:r>
          </a:p>
          <a:p>
            <a:pPr marL="266700" indent="-266700">
              <a:lnSpc>
                <a:spcPct val="125000"/>
              </a:lnSpc>
              <a:spcBef>
                <a:spcPct val="40000"/>
              </a:spcBef>
              <a:buFontTx/>
              <a:buChar char="•"/>
            </a:pPr>
            <a:r>
              <a:rPr lang="en-GB" sz="1600">
                <a:solidFill>
                  <a:srgbClr val="005374"/>
                </a:solidFill>
              </a:rPr>
              <a:t>Since 1991 (updated 1996), FAR23.221(a)(2) allows spin resistant designs </a:t>
            </a:r>
            <a:br>
              <a:rPr lang="en-GB" sz="1600">
                <a:solidFill>
                  <a:srgbClr val="005374"/>
                </a:solidFill>
              </a:rPr>
            </a:br>
            <a:r>
              <a:rPr lang="en-GB" sz="1600">
                <a:solidFill>
                  <a:srgbClr val="005374"/>
                </a:solidFill>
              </a:rPr>
              <a:t>(amended stall behaviour, no demonstration of spin recoverability)</a:t>
            </a:r>
          </a:p>
          <a:p>
            <a:pPr marL="266700" indent="-266700">
              <a:lnSpc>
                <a:spcPct val="125000"/>
              </a:lnSpc>
              <a:spcBef>
                <a:spcPct val="40000"/>
              </a:spcBef>
              <a:buFontTx/>
              <a:buChar char="•"/>
            </a:pPr>
            <a:r>
              <a:rPr lang="en-GB" sz="1600">
                <a:solidFill>
                  <a:srgbClr val="005374"/>
                </a:solidFill>
              </a:rPr>
              <a:t>Two US Designs (Cirrus SR20/22, Cessna C350) are certified as spin resistant</a:t>
            </a:r>
          </a:p>
          <a:p>
            <a:pPr marL="266700" indent="-266700">
              <a:lnSpc>
                <a:spcPct val="125000"/>
              </a:lnSpc>
              <a:spcBef>
                <a:spcPct val="40000"/>
              </a:spcBef>
              <a:buFontTx/>
              <a:buChar char="•"/>
            </a:pPr>
            <a:r>
              <a:rPr lang="en-GB" sz="1600">
                <a:solidFill>
                  <a:srgbClr val="005374"/>
                </a:solidFill>
              </a:rPr>
              <a:t>CS23 does not contain the spin resistant option</a:t>
            </a:r>
          </a:p>
          <a:p>
            <a:pPr marL="266700" indent="-266700">
              <a:lnSpc>
                <a:spcPct val="125000"/>
              </a:lnSpc>
            </a:pPr>
            <a:endParaRPr lang="en-GB" sz="800">
              <a:solidFill>
                <a:srgbClr val="005374"/>
              </a:solidFill>
            </a:endParaRPr>
          </a:p>
          <a:p>
            <a:pPr marL="266700" indent="-266700">
              <a:lnSpc>
                <a:spcPct val="125000"/>
              </a:lnSpc>
            </a:pPr>
            <a:r>
              <a:rPr lang="en-GB" sz="1600" u="sng">
                <a:solidFill>
                  <a:srgbClr val="007156"/>
                </a:solidFill>
              </a:rPr>
              <a:t>EASA:</a:t>
            </a:r>
            <a:r>
              <a:rPr lang="en-GB" sz="1600">
                <a:solidFill>
                  <a:srgbClr val="007156"/>
                </a:solidFill>
              </a:rPr>
              <a:t> </a:t>
            </a:r>
          </a:p>
          <a:p>
            <a:pPr marL="809625" lvl="1" indent="-363538">
              <a:lnSpc>
                <a:spcPct val="135000"/>
              </a:lnSpc>
              <a:buClr>
                <a:srgbClr val="007156"/>
              </a:buClr>
            </a:pPr>
            <a:r>
              <a:rPr lang="en-GB" sz="1600">
                <a:solidFill>
                  <a:srgbClr val="007156"/>
                </a:solidFill>
              </a:rPr>
              <a:t>Acceptance of FAA type certifications</a:t>
            </a:r>
          </a:p>
          <a:p>
            <a:pPr marL="809625" lvl="1" indent="-363538">
              <a:lnSpc>
                <a:spcPct val="135000"/>
              </a:lnSpc>
              <a:buClr>
                <a:srgbClr val="007156"/>
              </a:buClr>
            </a:pPr>
            <a:r>
              <a:rPr lang="en-GB" sz="1600">
                <a:solidFill>
                  <a:srgbClr val="007156"/>
                </a:solidFill>
              </a:rPr>
              <a:t>Need for harmonisation</a:t>
            </a:r>
          </a:p>
          <a:p>
            <a:pPr marL="809625" lvl="1" indent="-363538">
              <a:lnSpc>
                <a:spcPct val="135000"/>
              </a:lnSpc>
              <a:buClr>
                <a:srgbClr val="007156"/>
              </a:buClr>
            </a:pPr>
            <a:r>
              <a:rPr lang="en-GB" sz="1600">
                <a:solidFill>
                  <a:srgbClr val="007156"/>
                </a:solidFill>
              </a:rPr>
              <a:t>Funding of a research project on the topic</a:t>
            </a:r>
          </a:p>
          <a:p>
            <a:pPr marL="809625" lvl="1" indent="-363538">
              <a:lnSpc>
                <a:spcPct val="135000"/>
              </a:lnSpc>
              <a:buClr>
                <a:srgbClr val="007156"/>
              </a:buClr>
            </a:pPr>
            <a:r>
              <a:rPr lang="en-GB" sz="1600">
                <a:solidFill>
                  <a:srgbClr val="007156"/>
                </a:solidFill>
              </a:rPr>
              <a:t>Institute of Flight Guidance (Technische Universität Braunschweig) </a:t>
            </a:r>
            <a:br>
              <a:rPr lang="en-GB" sz="1600">
                <a:solidFill>
                  <a:srgbClr val="007156"/>
                </a:solidFill>
              </a:rPr>
            </a:br>
            <a:r>
              <a:rPr lang="en-GB" sz="1600">
                <a:solidFill>
                  <a:srgbClr val="007156"/>
                </a:solidFill>
              </a:rPr>
              <a:t>in cooperation with Messwerk GmbH and Leichtwerk AG</a:t>
            </a:r>
            <a:r>
              <a:rPr lang="en-GB" sz="1600">
                <a:solidFill>
                  <a:schemeClr val="accent2"/>
                </a:solidFill>
                <a:latin typeface="Lucida Sans Unicode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38835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smtClean="0">
              <a:solidFill>
                <a:srgbClr val="000000"/>
              </a:solidFill>
            </a:endParaRPr>
          </a:p>
          <a:p>
            <a:r>
              <a:rPr lang="en-US" sz="2500" b="1" smtClean="0">
                <a:solidFill>
                  <a:srgbClr val="000000"/>
                </a:solidFill>
              </a:rPr>
              <a:t>SETP/SFTE 4</a:t>
            </a:r>
            <a:r>
              <a:rPr lang="en-US" sz="2500" b="1" baseline="30000" smtClean="0">
                <a:solidFill>
                  <a:srgbClr val="000000"/>
                </a:solidFill>
              </a:rPr>
              <a:t>th</a:t>
            </a:r>
            <a:r>
              <a:rPr lang="en-US" sz="2500" b="1" smtClean="0">
                <a:solidFill>
                  <a:srgbClr val="000000"/>
                </a:solidFill>
              </a:rPr>
              <a:t> European Flight Test Safety Workshop</a:t>
            </a:r>
          </a:p>
          <a:p>
            <a:endParaRPr lang="en-GB" sz="2500" b="1" smtClean="0">
              <a:solidFill>
                <a:srgbClr val="000000"/>
              </a:solidFill>
            </a:endParaRPr>
          </a:p>
          <a:p>
            <a:r>
              <a:rPr lang="en-US" sz="2500" b="1" smtClean="0">
                <a:solidFill>
                  <a:srgbClr val="000000"/>
                </a:solidFill>
              </a:rPr>
              <a:t>Tuesday 28 – Wednesday 29 September 2010</a:t>
            </a:r>
          </a:p>
          <a:p>
            <a:endParaRPr lang="en-US" sz="2500" b="1" smtClean="0">
              <a:solidFill>
                <a:srgbClr val="000000"/>
              </a:solidFill>
            </a:endParaRPr>
          </a:p>
          <a:p>
            <a:r>
              <a:rPr lang="en-US" b="1" smtClean="0">
                <a:solidFill>
                  <a:srgbClr val="000000"/>
                </a:solidFill>
              </a:rPr>
              <a:t>Sponsored by:				In Partnership with:</a:t>
            </a:r>
          </a:p>
          <a:p>
            <a:endParaRPr lang="en-US" b="1" smtClean="0">
              <a:solidFill>
                <a:srgbClr val="000000"/>
              </a:solidFill>
            </a:endParaRPr>
          </a:p>
          <a:p>
            <a:endParaRPr lang="en-US" b="1" smtClean="0">
              <a:solidFill>
                <a:srgbClr val="000000"/>
              </a:solidFill>
            </a:endParaRPr>
          </a:p>
          <a:p>
            <a:endParaRPr lang="en-US" b="1" smtClean="0">
              <a:solidFill>
                <a:srgbClr val="000000"/>
              </a:solidFill>
            </a:endParaRPr>
          </a:p>
          <a:p>
            <a:endParaRPr lang="en-US" b="1" smtClean="0">
              <a:solidFill>
                <a:srgbClr val="000000"/>
              </a:solidFill>
            </a:endParaRPr>
          </a:p>
          <a:p>
            <a:endParaRPr lang="en-GB" sz="2500" b="1" smtClean="0">
              <a:solidFill>
                <a:srgbClr val="000000"/>
              </a:solidFill>
            </a:endParaRPr>
          </a:p>
          <a:p>
            <a:endParaRPr lang="en-GB" sz="3200" b="1" smtClean="0">
              <a:solidFill>
                <a:srgbClr val="000000"/>
              </a:solidFill>
            </a:endParaRPr>
          </a:p>
          <a:p>
            <a:endParaRPr lang="en-GB" sz="1400" b="1" smtClean="0">
              <a:solidFill>
                <a:srgbClr val="000000"/>
              </a:solidFill>
            </a:endParaRPr>
          </a:p>
          <a:p>
            <a:endParaRPr lang="en-GB" sz="2000" b="1" smtClean="0">
              <a:solidFill>
                <a:srgbClr val="000000"/>
              </a:solidFill>
            </a:endParaRPr>
          </a:p>
          <a:p>
            <a:endParaRPr lang="en-GB" sz="2000" b="1" smtClean="0">
              <a:solidFill>
                <a:srgbClr val="000000"/>
              </a:solidFill>
            </a:endParaRPr>
          </a:p>
          <a:p>
            <a:endParaRPr lang="en-GB" sz="2000" b="1" smtClean="0">
              <a:solidFill>
                <a:srgbClr val="000000"/>
              </a:solidFill>
            </a:endParaRPr>
          </a:p>
          <a:p>
            <a:pPr algn="r"/>
            <a:endParaRPr lang="en-GB" sz="2000" b="1" smtClean="0">
              <a:solidFill>
                <a:srgbClr val="000000"/>
              </a:solidFill>
            </a:endParaRPr>
          </a:p>
          <a:p>
            <a:r>
              <a:rPr lang="en-GB" sz="2000" b="1" smtClean="0">
                <a:solidFill>
                  <a:srgbClr val="000000"/>
                </a:solidFill>
              </a:rPr>
              <a:t>           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214313" y="214313"/>
            <a:ext cx="8604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 b="1" smtClean="0">
              <a:solidFill>
                <a:srgbClr val="000000"/>
              </a:solidFill>
            </a:endParaRPr>
          </a:p>
          <a:p>
            <a:r>
              <a:rPr lang="en-GB" sz="2900" b="1" smtClean="0">
                <a:solidFill>
                  <a:srgbClr val="00204E"/>
                </a:solidFill>
              </a:rPr>
              <a:t>Royal Aeronautical Society</a:t>
            </a:r>
          </a:p>
          <a:p>
            <a:endParaRPr lang="en-GB" sz="1000" b="1" smtClean="0">
              <a:solidFill>
                <a:srgbClr val="00204E"/>
              </a:solidFill>
            </a:endParaRPr>
          </a:p>
          <a:p>
            <a:endParaRPr lang="en-GB" sz="2800" b="1" smtClean="0">
              <a:solidFill>
                <a:srgbClr val="000000"/>
              </a:solidFill>
            </a:endParaRPr>
          </a:p>
        </p:txBody>
      </p:sp>
      <p:pic>
        <p:nvPicPr>
          <p:cNvPr id="2052" name="Picture 4" descr="BAE System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789363"/>
            <a:ext cx="282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W_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43706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FT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4613" y="3789363"/>
            <a:ext cx="17208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setp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3716338"/>
            <a:ext cx="955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BCB158DE-2D86-4483-B581-15AD4E2AB3C8}" type="slidenum">
              <a:rPr lang="de-DE"/>
              <a:pPr/>
              <a:t>5</a:t>
            </a:fld>
            <a:endParaRPr lang="de-DE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86725" cy="4854575"/>
          </a:xfrm>
          <a:noFill/>
          <a:ln/>
        </p:spPr>
        <p:txBody>
          <a:bodyPr/>
          <a:lstStyle/>
          <a:p>
            <a:endParaRPr lang="de-DE" i="1">
              <a:solidFill>
                <a:schemeClr val="accent2"/>
              </a:solidFill>
              <a:latin typeface="Lucida Sans Unicode" pitchFamily="34" charset="0"/>
            </a:endParaRPr>
          </a:p>
          <a:p>
            <a:pPr>
              <a:lnSpc>
                <a:spcPct val="140000"/>
              </a:lnSpc>
            </a:pPr>
            <a:r>
              <a:rPr lang="de-DE" sz="1600">
                <a:solidFill>
                  <a:schemeClr val="accent2"/>
                </a:solidFill>
                <a:latin typeface="Lucida Sans Unicode" pitchFamily="34" charset="0"/>
              </a:rPr>
              <a:t>   </a:t>
            </a:r>
          </a:p>
        </p:txBody>
      </p:sp>
      <p:pic>
        <p:nvPicPr>
          <p:cNvPr id="140291" name="Picture 3" descr="Cessna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2241550"/>
            <a:ext cx="3371850" cy="2393950"/>
          </a:xfrm>
          <a:prstGeom prst="rect">
            <a:avLst/>
          </a:prstGeom>
          <a:noFill/>
        </p:spPr>
      </p:pic>
      <p:pic>
        <p:nvPicPr>
          <p:cNvPr id="140292" name="Picture 4" descr="cirrusSR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232025"/>
            <a:ext cx="3470275" cy="2392363"/>
          </a:xfrm>
          <a:prstGeom prst="rect">
            <a:avLst/>
          </a:prstGeom>
          <a:noFill/>
        </p:spPr>
      </p:pic>
      <p:sp>
        <p:nvSpPr>
          <p:cNvPr id="140293" name="Text Box 5"/>
          <p:cNvSpPr txBox="1">
            <a:spLocks noChangeAspect="1" noChangeArrowheads="1"/>
          </p:cNvSpPr>
          <p:nvPr/>
        </p:nvSpPr>
        <p:spPr bwMode="auto">
          <a:xfrm>
            <a:off x="482600" y="4606925"/>
            <a:ext cx="93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</a:rPr>
              <a:t> SR20</a:t>
            </a:r>
            <a:r>
              <a:rPr lang="en-US" sz="1400">
                <a:ea typeface="ＭＳ Ｐゴシック" pitchFamily="-89" charset="-128"/>
              </a:rPr>
              <a:t> </a:t>
            </a:r>
          </a:p>
        </p:txBody>
      </p:sp>
      <p:sp>
        <p:nvSpPr>
          <p:cNvPr id="140294" name="Text Box 6"/>
          <p:cNvSpPr txBox="1">
            <a:spLocks noChangeAspect="1" noChangeArrowheads="1"/>
          </p:cNvSpPr>
          <p:nvPr/>
        </p:nvSpPr>
        <p:spPr bwMode="auto">
          <a:xfrm>
            <a:off x="4751388" y="4643438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5374"/>
                </a:solidFill>
                <a:latin typeface="NexusSansPro-Regular" pitchFamily="50" charset="0"/>
                <a:ea typeface="ＭＳ Ｐゴシック" pitchFamily="-89" charset="-128"/>
              </a:rPr>
              <a:t> C350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740150" y="459105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5374"/>
                </a:solidFill>
                <a:latin typeface="NexusSansPro-Regular" pitchFamily="50" charset="0"/>
              </a:rPr>
              <a:t>[13]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7827963" y="459105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5374"/>
                </a:solidFill>
                <a:latin typeface="NexusSansPro-Regular" pitchFamily="50" charset="0"/>
              </a:rPr>
              <a:t>[13]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2400" b="1">
                <a:latin typeface="NexusSansPro-Regular" pitchFamily="50" charset="0"/>
              </a:rPr>
              <a:t>1.a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FA975C7F-6551-47D0-B328-BF4D1EC43477}" type="slidenum">
              <a:rPr lang="de-DE"/>
              <a:pPr/>
              <a:t>6</a:t>
            </a:fld>
            <a:endParaRPr lang="de-DE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192213"/>
            <a:ext cx="7983537" cy="4854575"/>
          </a:xfrm>
          <a:noFill/>
          <a:ln/>
        </p:spPr>
        <p:txBody>
          <a:bodyPr/>
          <a:lstStyle/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Primary objective of the project is to investigate safety criteria which will form the fundamental basis for proposing an amendment to CS23.221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Proposal: Code section and Flight Test Guide (FTG)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en-GB" sz="1800">
                <a:solidFill>
                  <a:srgbClr val="005374"/>
                </a:solidFill>
              </a:rPr>
              <a:t>Increase awareness within European industry</a:t>
            </a:r>
          </a:p>
          <a:p>
            <a:pPr marL="180975" indent="-180975">
              <a:lnSpc>
                <a:spcPct val="150000"/>
              </a:lnSpc>
            </a:pPr>
            <a:endParaRPr lang="en-GB" sz="1800">
              <a:solidFill>
                <a:srgbClr val="005374"/>
              </a:solidFill>
            </a:endParaRPr>
          </a:p>
          <a:p>
            <a:pPr marL="180975" indent="-180975">
              <a:lnSpc>
                <a:spcPct val="150000"/>
              </a:lnSpc>
            </a:pPr>
            <a:r>
              <a:rPr lang="en-GB" sz="1800" u="sng">
                <a:solidFill>
                  <a:srgbClr val="007156"/>
                </a:solidFill>
              </a:rPr>
              <a:t>Modality: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en-GB" sz="1800">
                <a:solidFill>
                  <a:srgbClr val="007156"/>
                </a:solidFill>
              </a:rPr>
              <a:t>General / fundamental view, not restricted to certain principles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en-GB" sz="1800">
                <a:solidFill>
                  <a:srgbClr val="007156"/>
                </a:solidFill>
              </a:rPr>
              <a:t>No research on new technical measures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en-GB" sz="1800">
                <a:solidFill>
                  <a:srgbClr val="007156"/>
                </a:solidFill>
              </a:rPr>
              <a:t>Scope: Necessities to ensure safety </a:t>
            </a:r>
            <a:r>
              <a:rPr lang="en-GB" sz="1800">
                <a:solidFill>
                  <a:srgbClr val="006600"/>
                </a:solidFill>
              </a:rPr>
              <a:t> </a:t>
            </a:r>
          </a:p>
          <a:p>
            <a:pPr marL="180975" indent="-180975">
              <a:lnSpc>
                <a:spcPct val="150000"/>
              </a:lnSpc>
            </a:pPr>
            <a:endParaRPr lang="en-GB" sz="1800">
              <a:solidFill>
                <a:srgbClr val="006600"/>
              </a:solidFill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2400" b="1">
                <a:latin typeface="NexusSansPro-Regular" pitchFamily="50" charset="0"/>
              </a:rPr>
              <a:t>1.b Aims and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2C83A9F9-FCE6-4A40-914E-3CC9D7B68034}" type="slidenum">
              <a:rPr lang="de-DE"/>
              <a:pPr/>
              <a:t>7</a:t>
            </a:fld>
            <a:endParaRPr lang="de-DE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638" y="879475"/>
            <a:ext cx="8086725" cy="5332413"/>
          </a:xfrm>
          <a:noFill/>
          <a:ln/>
        </p:spPr>
        <p:txBody>
          <a:bodyPr/>
          <a:lstStyle/>
          <a:p>
            <a:pPr marL="457200" indent="-457200">
              <a:lnSpc>
                <a:spcPct val="170000"/>
              </a:lnSpc>
            </a:pPr>
            <a:endParaRPr lang="de-DE" sz="1800">
              <a:solidFill>
                <a:schemeClr val="accent2"/>
              </a:solidFill>
              <a:latin typeface="Lucida Sans Unicode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de-DE" sz="1800">
                <a:solidFill>
                  <a:srgbClr val="005374"/>
                </a:solidFill>
              </a:rPr>
              <a:t>Literature review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de-DE" sz="1800">
                <a:solidFill>
                  <a:srgbClr val="005374"/>
                </a:solidFill>
              </a:rPr>
              <a:t>Analysis of accident statistics and reports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de-DE" sz="1800">
                <a:solidFill>
                  <a:srgbClr val="005374"/>
                </a:solidFill>
              </a:rPr>
              <a:t>Questionnaire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de-DE" sz="1800">
                <a:solidFill>
                  <a:srgbClr val="005374"/>
                </a:solidFill>
              </a:rPr>
              <a:t>Interview with experts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endParaRPr lang="de-DE" sz="1800">
              <a:solidFill>
                <a:srgbClr val="005374"/>
              </a:solidFill>
            </a:endParaRPr>
          </a:p>
          <a:p>
            <a:pPr marL="914400" lvl="1" indent="-457200">
              <a:lnSpc>
                <a:spcPct val="130000"/>
              </a:lnSpc>
              <a:buFontTx/>
              <a:buNone/>
            </a:pPr>
            <a:r>
              <a:rPr lang="de-DE" sz="1800" u="sng">
                <a:solidFill>
                  <a:srgbClr val="005374"/>
                </a:solidFill>
              </a:rPr>
              <a:t>Based on interim findings in 1.-4.: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de-DE" sz="1800">
                <a:solidFill>
                  <a:srgbClr val="005374"/>
                </a:solidFill>
              </a:rPr>
              <a:t>Flight trials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endParaRPr lang="de-DE" sz="1800">
              <a:solidFill>
                <a:srgbClr val="005374"/>
              </a:solidFill>
            </a:endParaRPr>
          </a:p>
          <a:p>
            <a:pPr marL="914400" lvl="1" indent="-457200">
              <a:lnSpc>
                <a:spcPct val="130000"/>
              </a:lnSpc>
              <a:buFontTx/>
              <a:buNone/>
            </a:pPr>
            <a:r>
              <a:rPr lang="de-DE" sz="1800" u="sng">
                <a:solidFill>
                  <a:srgbClr val="005374"/>
                </a:solidFill>
              </a:rPr>
              <a:t>Based on findings 1.-5.: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de-DE" sz="1800">
                <a:solidFill>
                  <a:srgbClr val="005374"/>
                </a:solidFill>
              </a:rPr>
              <a:t>Proposal for a code section and Flight Test Guide (FTG)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2400" b="1">
                <a:latin typeface="NexusSansPro-Regular" pitchFamily="50" charset="0"/>
              </a:rPr>
              <a:t>2. </a:t>
            </a:r>
            <a:r>
              <a:rPr lang="en-GB" sz="2400" b="1">
                <a:latin typeface="NexusSansPro-Regular" pitchFamily="50" charset="0"/>
              </a:rPr>
              <a:t>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837884E1-E971-4566-A72B-5546D4C6AE7B}" type="slidenum">
              <a:rPr lang="de-DE"/>
              <a:pPr/>
              <a:t>8</a:t>
            </a:fld>
            <a:endParaRPr lang="de-DE"/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Agenda</a:t>
            </a:r>
            <a:endParaRPr lang="de-DE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52488" y="1204913"/>
            <a:ext cx="81407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542925" indent="-457200">
              <a:spcBef>
                <a:spcPct val="20000"/>
              </a:spcBef>
              <a:buFontTx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Background / Aims and Objectives</a:t>
            </a:r>
          </a:p>
          <a:p>
            <a:pPr marL="542925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Methodology</a:t>
            </a:r>
          </a:p>
          <a:p>
            <a:pPr marL="542925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latin typeface="NexusSansPro-Regular" pitchFamily="50" charset="0"/>
              </a:rPr>
              <a:t>Research results (summarised</a:t>
            </a:r>
            <a:r>
              <a:rPr lang="en-GB" sz="2800">
                <a:latin typeface="NexusSansPro-Regular" pitchFamily="50" charset="0"/>
              </a:rPr>
              <a:t>)</a:t>
            </a:r>
          </a:p>
          <a:p>
            <a:pPr marL="987425" lvl="1" indent="-265113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>
                <a:latin typeface="NexusSansPro-Regular" pitchFamily="50" charset="0"/>
              </a:rPr>
              <a:t>Literature review</a:t>
            </a:r>
          </a:p>
          <a:p>
            <a:pPr marL="987425" lvl="1" indent="-265113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>
                <a:latin typeface="NexusSansPro-Regular" pitchFamily="50" charset="0"/>
              </a:rPr>
              <a:t>Analysis of accident statistics and reports</a:t>
            </a:r>
          </a:p>
          <a:p>
            <a:pPr marL="987425" lvl="1" indent="-265113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>
                <a:latin typeface="NexusSansPro-Regular" pitchFamily="50" charset="0"/>
              </a:rPr>
              <a:t>Questionnaire</a:t>
            </a:r>
          </a:p>
          <a:p>
            <a:pPr marL="987425" lvl="1" indent="-265113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>
                <a:latin typeface="NexusSansPro-Regular" pitchFamily="50" charset="0"/>
              </a:rPr>
              <a:t>Interviews with experts</a:t>
            </a:r>
          </a:p>
          <a:p>
            <a:pPr marL="987425" lvl="1" indent="-265113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>
                <a:latin typeface="NexusSansPro-Regular" pitchFamily="50" charset="0"/>
              </a:rPr>
              <a:t>Flight trials</a:t>
            </a:r>
          </a:p>
          <a:p>
            <a:pPr marL="542925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Outcomes </a:t>
            </a:r>
          </a:p>
          <a:p>
            <a:pPr marL="542925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Recommendations</a:t>
            </a:r>
          </a:p>
          <a:p>
            <a:pPr marL="542925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2400">
                <a:solidFill>
                  <a:srgbClr val="969696"/>
                </a:solidFill>
                <a:latin typeface="NexusSansPro-Regular" pitchFamily="50" charset="0"/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Safety Aspects of Light Aircraft Spin Resistance Concept </a:t>
            </a:r>
            <a:br>
              <a:rPr lang="de-DE"/>
            </a:br>
            <a:r>
              <a:rPr lang="de-DE"/>
              <a:t>Pätzold, Rausch| 29th September 2010 | Page </a:t>
            </a:r>
            <a:fld id="{580B818D-94A1-46E7-B522-7F7F50B9A105}" type="slidenum">
              <a:rPr lang="de-DE"/>
              <a:pPr/>
              <a:t>9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6600" y="1042988"/>
            <a:ext cx="7210425" cy="4681537"/>
          </a:xfrm>
        </p:spPr>
        <p:txBody>
          <a:bodyPr/>
          <a:lstStyle/>
          <a:p>
            <a:pPr marL="457200" indent="-457200">
              <a:lnSpc>
                <a:spcPct val="170000"/>
              </a:lnSpc>
            </a:pPr>
            <a:r>
              <a:rPr lang="en-US">
                <a:solidFill>
                  <a:srgbClr val="007156"/>
                </a:solidFill>
              </a:rPr>
              <a:t>1.  Overview on NASA research on spin resistance</a:t>
            </a:r>
          </a:p>
          <a:p>
            <a:pPr marL="457200" indent="-457200">
              <a:lnSpc>
                <a:spcPct val="170000"/>
              </a:lnSpc>
            </a:pPr>
            <a:r>
              <a:rPr lang="en-US" sz="1800">
                <a:solidFill>
                  <a:srgbClr val="007156"/>
                </a:solidFill>
              </a:rPr>
              <a:t>	- configurations</a:t>
            </a:r>
            <a:r>
              <a:rPr lang="en-US" sz="1800">
                <a:solidFill>
                  <a:srgbClr val="005374"/>
                </a:solidFill>
              </a:rPr>
              <a:t> </a:t>
            </a:r>
          </a:p>
          <a:p>
            <a:pPr marL="457200" indent="-457200">
              <a:lnSpc>
                <a:spcPct val="170000"/>
              </a:lnSpc>
            </a:pPr>
            <a:r>
              <a:rPr lang="en-US" sz="1800">
                <a:solidFill>
                  <a:srgbClr val="005374"/>
                </a:solidFill>
              </a:rPr>
              <a:t>	   </a:t>
            </a:r>
            <a:r>
              <a:rPr lang="en-US" sz="1800">
                <a:solidFill>
                  <a:srgbClr val="005374"/>
                </a:solidFill>
                <a:sym typeface="Wingdings" pitchFamily="2" charset="2"/>
              </a:rPr>
              <a:t></a:t>
            </a:r>
            <a:r>
              <a:rPr lang="en-US" sz="1800">
                <a:solidFill>
                  <a:srgbClr val="005374"/>
                </a:solidFill>
              </a:rPr>
              <a:t> e.g. Canard</a:t>
            </a:r>
          </a:p>
          <a:p>
            <a:pPr marL="457200" indent="-457200">
              <a:lnSpc>
                <a:spcPct val="170000"/>
              </a:lnSpc>
            </a:pPr>
            <a:endParaRPr lang="en-US" sz="600">
              <a:solidFill>
                <a:srgbClr val="005374"/>
              </a:solidFill>
            </a:endParaRPr>
          </a:p>
          <a:p>
            <a:pPr marL="457200" indent="-457200">
              <a:lnSpc>
                <a:spcPct val="170000"/>
              </a:lnSpc>
            </a:pPr>
            <a:r>
              <a:rPr lang="en-US" sz="1800">
                <a:solidFill>
                  <a:srgbClr val="005374"/>
                </a:solidFill>
              </a:rPr>
              <a:t>	</a:t>
            </a:r>
            <a:r>
              <a:rPr lang="en-US" sz="1800">
                <a:solidFill>
                  <a:srgbClr val="007156"/>
                </a:solidFill>
              </a:rPr>
              <a:t>- stall deterrent system</a:t>
            </a:r>
            <a:r>
              <a:rPr lang="en-US" sz="1800">
                <a:solidFill>
                  <a:srgbClr val="005374"/>
                </a:solidFill>
              </a:rPr>
              <a:t> </a:t>
            </a:r>
          </a:p>
          <a:p>
            <a:pPr marL="457200" indent="-457200">
              <a:lnSpc>
                <a:spcPct val="170000"/>
              </a:lnSpc>
            </a:pPr>
            <a:r>
              <a:rPr lang="en-US" sz="1800">
                <a:solidFill>
                  <a:srgbClr val="005374"/>
                </a:solidFill>
              </a:rPr>
              <a:t>	   </a:t>
            </a:r>
            <a:r>
              <a:rPr lang="en-US" sz="1800">
                <a:solidFill>
                  <a:srgbClr val="005374"/>
                </a:solidFill>
                <a:sym typeface="Wingdings" pitchFamily="2" charset="2"/>
              </a:rPr>
              <a:t></a:t>
            </a:r>
            <a:r>
              <a:rPr lang="en-US" sz="1800">
                <a:solidFill>
                  <a:srgbClr val="005374"/>
                </a:solidFill>
              </a:rPr>
              <a:t> effective, but adverse cost + weight (at that time)</a:t>
            </a:r>
          </a:p>
          <a:p>
            <a:pPr marL="457200" indent="-457200">
              <a:lnSpc>
                <a:spcPct val="170000"/>
              </a:lnSpc>
            </a:pPr>
            <a:endParaRPr lang="en-US" sz="600">
              <a:solidFill>
                <a:srgbClr val="005374"/>
              </a:solidFill>
            </a:endParaRPr>
          </a:p>
          <a:p>
            <a:pPr marL="457200" indent="-457200">
              <a:lnSpc>
                <a:spcPct val="170000"/>
              </a:lnSpc>
            </a:pPr>
            <a:r>
              <a:rPr lang="en-US" sz="1800">
                <a:solidFill>
                  <a:srgbClr val="007156"/>
                </a:solidFill>
              </a:rPr>
              <a:t>	- wing modifications </a:t>
            </a:r>
          </a:p>
          <a:p>
            <a:pPr marL="457200" indent="-457200">
              <a:lnSpc>
                <a:spcPct val="170000"/>
              </a:lnSpc>
            </a:pPr>
            <a:r>
              <a:rPr lang="en-US" sz="1800">
                <a:solidFill>
                  <a:srgbClr val="005374"/>
                </a:solidFill>
              </a:rPr>
              <a:t>	   </a:t>
            </a:r>
            <a:r>
              <a:rPr lang="en-US" sz="1800">
                <a:solidFill>
                  <a:srgbClr val="005374"/>
                </a:solidFill>
                <a:sym typeface="Wingdings" pitchFamily="2" charset="2"/>
              </a:rPr>
              <a:t></a:t>
            </a:r>
            <a:r>
              <a:rPr lang="en-US" sz="1800">
                <a:solidFill>
                  <a:srgbClr val="005374"/>
                </a:solidFill>
              </a:rPr>
              <a:t> flight testing and development of regulation</a:t>
            </a:r>
          </a:p>
          <a:p>
            <a:pPr marL="457200" indent="-457200">
              <a:lnSpc>
                <a:spcPct val="170000"/>
              </a:lnSpc>
            </a:pPr>
            <a:endParaRPr lang="en-GB" sz="1800">
              <a:solidFill>
                <a:srgbClr val="005374"/>
              </a:solidFill>
              <a:sym typeface="Wingdings" pitchFamily="2" charset="2"/>
            </a:endParaRPr>
          </a:p>
          <a:p>
            <a:pPr marL="457200" indent="-457200">
              <a:lnSpc>
                <a:spcPct val="170000"/>
              </a:lnSpc>
            </a:pPr>
            <a:endParaRPr lang="en-GB" sz="1200">
              <a:solidFill>
                <a:schemeClr val="accent2"/>
              </a:solidFill>
              <a:latin typeface="Lucida Sans Unicode" pitchFamily="34" charset="0"/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85763" y="133350"/>
            <a:ext cx="792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2400" b="1">
                <a:latin typeface="NexusSansPro-Regular" pitchFamily="50" charset="0"/>
              </a:rPr>
              <a:t>3.1 </a:t>
            </a:r>
            <a:r>
              <a:rPr lang="en-GB" sz="2400" b="1">
                <a:latin typeface="NexusSansPro-Regular" pitchFamily="50" charset="0"/>
              </a:rPr>
              <a:t>Literature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DDDDDD"/>
      </a:dk2>
      <a:lt2>
        <a:srgbClr val="BE1E3C"/>
      </a:lt2>
      <a:accent1>
        <a:srgbClr val="C0C0C0"/>
      </a:accent1>
      <a:accent2>
        <a:srgbClr val="969696"/>
      </a:accent2>
      <a:accent3>
        <a:srgbClr val="FFFFFF"/>
      </a:accent3>
      <a:accent4>
        <a:srgbClr val="000000"/>
      </a:accent4>
      <a:accent5>
        <a:srgbClr val="DCDCDC"/>
      </a:accent5>
      <a:accent6>
        <a:srgbClr val="878787"/>
      </a:accent6>
      <a:hlink>
        <a:srgbClr val="BE1E3C"/>
      </a:hlink>
      <a:folHlink>
        <a:srgbClr val="FFF0B2"/>
      </a:folHlink>
    </a:clrScheme>
    <a:fontScheme name="Standarddesign">
      <a:majorFont>
        <a:latin typeface="NexusSansPro-Regular"/>
        <a:ea typeface=""/>
        <a:cs typeface=""/>
      </a:majorFont>
      <a:minorFont>
        <a:latin typeface="NexusSansPro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DDDDDD"/>
        </a:dk2>
        <a:lt2>
          <a:srgbClr val="BE1E3C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E1E3C"/>
        </a:hlink>
        <a:folHlink>
          <a:srgbClr val="FFF0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Microsoft Office PowerPoint</Application>
  <PresentationFormat>On-screen Show (4:3)</PresentationFormat>
  <Paragraphs>490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Standarddesign</vt:lpstr>
      <vt:lpstr>Default Design</vt:lpstr>
      <vt:lpstr>Slide 1</vt:lpstr>
      <vt:lpstr>Safety Aspects of Light Aircraft Spin Resistance Concept</vt:lpstr>
      <vt:lpstr>Agenda</vt:lpstr>
      <vt:lpstr>1.a Background</vt:lpstr>
      <vt:lpstr>Slide 5</vt:lpstr>
      <vt:lpstr>Slide 6</vt:lpstr>
      <vt:lpstr>Slide 7</vt:lpstr>
      <vt:lpstr>Agenda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Position of occurrences within traffic pattern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Agenda</vt:lpstr>
      <vt:lpstr>Slide 28</vt:lpstr>
      <vt:lpstr>Slide 29</vt:lpstr>
      <vt:lpstr>Slide 30</vt:lpstr>
      <vt:lpstr>Analysis of accident statistics and reports  - Position of occurrences within traffic pattern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 wir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a.luetgering</dc:creator>
  <cp:lastModifiedBy> </cp:lastModifiedBy>
  <cp:revision>242</cp:revision>
  <dcterms:created xsi:type="dcterms:W3CDTF">2007-08-29T07:13:29Z</dcterms:created>
  <dcterms:modified xsi:type="dcterms:W3CDTF">2010-09-29T09:57:55Z</dcterms:modified>
</cp:coreProperties>
</file>